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2"/>
  </p:sldMasterIdLst>
  <p:notesMasterIdLst>
    <p:notesMasterId r:id="rId26"/>
  </p:notesMasterIdLst>
  <p:handoutMasterIdLst>
    <p:handoutMasterId r:id="rId27"/>
  </p:handoutMasterIdLst>
  <p:sldIdLst>
    <p:sldId id="256" r:id="rId3"/>
    <p:sldId id="259" r:id="rId4"/>
    <p:sldId id="258" r:id="rId5"/>
    <p:sldId id="257" r:id="rId6"/>
    <p:sldId id="263" r:id="rId7"/>
    <p:sldId id="278" r:id="rId8"/>
    <p:sldId id="260" r:id="rId9"/>
    <p:sldId id="275" r:id="rId10"/>
    <p:sldId id="262" r:id="rId11"/>
    <p:sldId id="276" r:id="rId12"/>
    <p:sldId id="264" r:id="rId13"/>
    <p:sldId id="265" r:id="rId14"/>
    <p:sldId id="270" r:id="rId15"/>
    <p:sldId id="266" r:id="rId16"/>
    <p:sldId id="267" r:id="rId17"/>
    <p:sldId id="272" r:id="rId18"/>
    <p:sldId id="271" r:id="rId19"/>
    <p:sldId id="269" r:id="rId20"/>
    <p:sldId id="268" r:id="rId21"/>
    <p:sldId id="273" r:id="rId22"/>
    <p:sldId id="274" r:id="rId23"/>
    <p:sldId id="277" r:id="rId24"/>
    <p:sldId id="279" r:id="rId25"/>
  </p:sldIdLst>
  <p:sldSz cx="9144000" cy="6858000" type="screen4x3"/>
  <p:notesSz cx="6881813" cy="92964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xmlns="">
        <p14:section name="Default Section" id="{FAD63326-0721-4A1A-A02F-53B3B1C742BC}">
          <p14:sldIdLst>
            <p14:sldId id="256"/>
            <p14:sldId id="259"/>
            <p14:sldId id="258"/>
            <p14:sldId id="257"/>
            <p14:sldId id="263"/>
            <p14:sldId id="278"/>
            <p14:sldId id="260"/>
            <p14:sldId id="275"/>
            <p14:sldId id="262"/>
            <p14:sldId id="276"/>
            <p14:sldId id="264"/>
            <p14:sldId id="265"/>
            <p14:sldId id="270"/>
            <p14:sldId id="266"/>
            <p14:sldId id="267"/>
            <p14:sldId id="272"/>
            <p14:sldId id="271"/>
            <p14:sldId id="269"/>
            <p14:sldId id="268"/>
            <p14:sldId id="273"/>
            <p14:sldId id="274"/>
            <p14:sldId id="277"/>
            <p14:sldId id="279"/>
          </p14:sldIdLst>
        </p14:section>
        <p14:section name="Untitled Section" id="{C8AA6CA8-EDEA-49AA-A13C-DD41F218D59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444" y="-108"/>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1812" y="-84"/>
      </p:cViewPr>
      <p:guideLst>
        <p:guide orient="horz" pos="2928"/>
        <p:guide pos="216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0010E29C-7649-41D2-9515-8955A873AE61}" type="datetimeFigureOut">
              <a:rPr lang="en-US" smtClean="0"/>
              <a:pPr/>
              <a:t>2/20/2013</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C0875162-E37E-42A3-8BD0-61426AF27ACF}" type="slidenum">
              <a:rPr lang="en-US" smtClean="0"/>
              <a:pPr/>
              <a:t>‹#›</a:t>
            </a:fld>
            <a:endParaRPr lang="en-US"/>
          </a:p>
        </p:txBody>
      </p:sp>
    </p:spTree>
    <p:extLst>
      <p:ext uri="{BB962C8B-B14F-4D97-AF65-F5344CB8AC3E}">
        <p14:creationId xmlns:p14="http://schemas.microsoft.com/office/powerpoint/2010/main" xmlns="" val="11205565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fr-CA"/>
          </a:p>
        </p:txBody>
      </p:sp>
      <p:sp>
        <p:nvSpPr>
          <p:cNvPr id="3" name="Espace réservé de la date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1ADB9F1D-B996-4BA0-9039-613E6AF2E072}" type="datetimeFigureOut">
              <a:rPr lang="fr-FR" smtClean="0"/>
              <a:pPr/>
              <a:t>20/02/2013</a:t>
            </a:fld>
            <a:endParaRPr lang="fr-CA"/>
          </a:p>
        </p:txBody>
      </p:sp>
      <p:sp>
        <p:nvSpPr>
          <p:cNvPr id="4" name="Espace réservé de l'image des diapositives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fr-CA"/>
          </a:p>
        </p:txBody>
      </p:sp>
      <p:sp>
        <p:nvSpPr>
          <p:cNvPr id="5" name="Espace réservé des commentaires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3F7CA053-64A5-468B-A4AC-F179676E72A7}" type="slidenum">
              <a:rPr lang="fr-CA" smtClean="0"/>
              <a:pPr/>
              <a:t>‹#›</a:t>
            </a:fld>
            <a:endParaRPr lang="fr-CA"/>
          </a:p>
        </p:txBody>
      </p:sp>
    </p:spTree>
    <p:extLst>
      <p:ext uri="{BB962C8B-B14F-4D97-AF65-F5344CB8AC3E}">
        <p14:creationId xmlns:p14="http://schemas.microsoft.com/office/powerpoint/2010/main" xmlns="" val="1529620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dirty="0"/>
          </a:p>
        </p:txBody>
      </p:sp>
      <p:sp>
        <p:nvSpPr>
          <p:cNvPr id="4" name="Espace réservé du numéro de diapositive 3"/>
          <p:cNvSpPr>
            <a:spLocks noGrp="1"/>
          </p:cNvSpPr>
          <p:nvPr>
            <p:ph type="sldNum" sz="quarter" idx="10"/>
          </p:nvPr>
        </p:nvSpPr>
        <p:spPr/>
        <p:txBody>
          <a:bodyPr/>
          <a:lstStyle/>
          <a:p>
            <a:fld id="{3F7CA053-64A5-468B-A4AC-F179676E72A7}" type="slidenum">
              <a:rPr lang="fr-CA" smtClean="0"/>
              <a:pPr/>
              <a:t>4</a:t>
            </a:fld>
            <a:endParaRPr lang="fr-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7CA053-64A5-468B-A4AC-F179676E72A7}" type="slidenum">
              <a:rPr lang="fr-CA" smtClean="0"/>
              <a:pPr/>
              <a:t>21</a:t>
            </a:fld>
            <a:endParaRPr lang="fr-CA"/>
          </a:p>
        </p:txBody>
      </p:sp>
    </p:spTree>
    <p:extLst>
      <p:ext uri="{BB962C8B-B14F-4D97-AF65-F5344CB8AC3E}">
        <p14:creationId xmlns:p14="http://schemas.microsoft.com/office/powerpoint/2010/main" xmlns="" val="3284111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fld id="{8CCC5DAF-87E5-49F5-903F-B90EF21DC3E6}" type="datetimeFigureOut">
              <a:rPr lang="fr-FR" smtClean="0"/>
              <a:pPr>
                <a:defRPr/>
              </a:pPr>
              <a:t>20/02/2013</a:t>
            </a:fld>
            <a:endParaRPr lang="fr-CA"/>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fr-CA"/>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8298C9BD-93FD-4762-82A1-52C817A4AA67}" type="slidenum">
              <a:rPr lang="fr-CA" smtClean="0"/>
              <a:pPr>
                <a:defRPr/>
              </a:pPr>
              <a:t>‹#›</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8CCC5DAF-87E5-49F5-903F-B90EF21DC3E6}" type="datetimeFigureOut">
              <a:rPr lang="fr-FR" smtClean="0"/>
              <a:pPr>
                <a:defRPr/>
              </a:pPr>
              <a:t>20/02/2013</a:t>
            </a:fld>
            <a:endParaRPr lang="fr-CA"/>
          </a:p>
        </p:txBody>
      </p:sp>
      <p:sp>
        <p:nvSpPr>
          <p:cNvPr id="5" name="Footer Placeholder 4"/>
          <p:cNvSpPr>
            <a:spLocks noGrp="1"/>
          </p:cNvSpPr>
          <p:nvPr>
            <p:ph type="ftr" sz="quarter" idx="11"/>
          </p:nvPr>
        </p:nvSpPr>
        <p:spPr/>
        <p:txBody>
          <a:bodyPr/>
          <a:lstStyle/>
          <a:p>
            <a:pPr>
              <a:defRPr/>
            </a:pPr>
            <a:endParaRPr lang="fr-CA"/>
          </a:p>
        </p:txBody>
      </p:sp>
      <p:sp>
        <p:nvSpPr>
          <p:cNvPr id="6" name="Slide Number Placeholder 5"/>
          <p:cNvSpPr>
            <a:spLocks noGrp="1"/>
          </p:cNvSpPr>
          <p:nvPr>
            <p:ph type="sldNum" sz="quarter" idx="12"/>
          </p:nvPr>
        </p:nvSpPr>
        <p:spPr/>
        <p:txBody>
          <a:bodyPr/>
          <a:lstStyle/>
          <a:p>
            <a:pPr>
              <a:defRPr/>
            </a:pPr>
            <a:fld id="{8298C9BD-93FD-4762-82A1-52C817A4AA67}" type="slidenum">
              <a:rPr lang="fr-CA" smtClean="0"/>
              <a:pPr>
                <a:defRPr/>
              </a:pPr>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a:defRPr/>
            </a:pPr>
            <a:fld id="{8CCC5DAF-87E5-49F5-903F-B90EF21DC3E6}" type="datetimeFigureOut">
              <a:rPr lang="fr-FR" smtClean="0"/>
              <a:pPr>
                <a:defRPr/>
              </a:pPr>
              <a:t>20/02/2013</a:t>
            </a:fld>
            <a:endParaRPr lang="fr-CA"/>
          </a:p>
        </p:txBody>
      </p:sp>
      <p:sp>
        <p:nvSpPr>
          <p:cNvPr id="5" name="Footer Placeholder 4"/>
          <p:cNvSpPr>
            <a:spLocks noGrp="1"/>
          </p:cNvSpPr>
          <p:nvPr>
            <p:ph type="ftr" sz="quarter" idx="11"/>
          </p:nvPr>
        </p:nvSpPr>
        <p:spPr>
          <a:xfrm>
            <a:off x="457201" y="6248207"/>
            <a:ext cx="5573483" cy="365125"/>
          </a:xfrm>
        </p:spPr>
        <p:txBody>
          <a:bodyPr/>
          <a:lstStyle/>
          <a:p>
            <a:pPr>
              <a:defRPr/>
            </a:pPr>
            <a:endParaRPr lang="fr-CA"/>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pPr>
              <a:defRPr/>
            </a:pPr>
            <a:fld id="{8298C9BD-93FD-4762-82A1-52C817A4AA67}" type="slidenum">
              <a:rPr lang="fr-CA" smtClean="0"/>
              <a:pPr>
                <a:defRPr/>
              </a:pPr>
              <a:t>‹#›</a:t>
            </a:fld>
            <a:endParaRPr lang="fr-C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8CCC5DAF-87E5-49F5-903F-B90EF21DC3E6}" type="datetimeFigureOut">
              <a:rPr lang="fr-FR" smtClean="0"/>
              <a:pPr>
                <a:defRPr/>
              </a:pPr>
              <a:t>20/02/2013</a:t>
            </a:fld>
            <a:endParaRPr lang="fr-CA"/>
          </a:p>
        </p:txBody>
      </p:sp>
      <p:sp>
        <p:nvSpPr>
          <p:cNvPr id="5" name="Footer Placeholder 4"/>
          <p:cNvSpPr>
            <a:spLocks noGrp="1"/>
          </p:cNvSpPr>
          <p:nvPr>
            <p:ph type="ftr" sz="quarter" idx="11"/>
          </p:nvPr>
        </p:nvSpPr>
        <p:spPr/>
        <p:txBody>
          <a:bodyPr/>
          <a:lstStyle/>
          <a:p>
            <a:pPr>
              <a:defRPr/>
            </a:pPr>
            <a:endParaRPr lang="fr-CA"/>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8298C9BD-93FD-4762-82A1-52C817A4AA67}" type="slidenum">
              <a:rPr lang="fr-CA" smtClean="0"/>
              <a:pPr>
                <a:defRPr/>
              </a:pPr>
              <a:t>‹#›</a:t>
            </a:fld>
            <a:endParaRPr lang="fr-CA"/>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fld id="{8CCC5DAF-87E5-49F5-903F-B90EF21DC3E6}" type="datetimeFigureOut">
              <a:rPr lang="fr-FR" smtClean="0"/>
              <a:pPr>
                <a:defRPr/>
              </a:pPr>
              <a:t>20/02/2013</a:t>
            </a:fld>
            <a:endParaRPr lang="fr-CA"/>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8298C9BD-93FD-4762-82A1-52C817A4AA67}" type="slidenum">
              <a:rPr lang="fr-CA" smtClean="0"/>
              <a:pPr>
                <a:defRPr/>
              </a:pPr>
              <a:t>‹#›</a:t>
            </a:fld>
            <a:endParaRPr lang="fr-CA"/>
          </a:p>
        </p:txBody>
      </p:sp>
      <p:sp>
        <p:nvSpPr>
          <p:cNvPr id="14" name="Footer Placeholder 13"/>
          <p:cNvSpPr>
            <a:spLocks noGrp="1"/>
          </p:cNvSpPr>
          <p:nvPr>
            <p:ph type="ftr" sz="quarter" idx="12"/>
          </p:nvPr>
        </p:nvSpPr>
        <p:spPr/>
        <p:txBody>
          <a:bodyPr/>
          <a:lstStyle/>
          <a:p>
            <a:pPr>
              <a:defRPr/>
            </a:pPr>
            <a:endParaRPr lang="fr-C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a:defRPr/>
            </a:pPr>
            <a:fld id="{8CCC5DAF-87E5-49F5-903F-B90EF21DC3E6}" type="datetimeFigureOut">
              <a:rPr lang="fr-FR" smtClean="0"/>
              <a:pPr>
                <a:defRPr/>
              </a:pPr>
              <a:t>20/02/2013</a:t>
            </a:fld>
            <a:endParaRPr lang="fr-CA"/>
          </a:p>
        </p:txBody>
      </p:sp>
      <p:sp>
        <p:nvSpPr>
          <p:cNvPr id="10" name="Slide Number Placeholder 9"/>
          <p:cNvSpPr>
            <a:spLocks noGrp="1"/>
          </p:cNvSpPr>
          <p:nvPr>
            <p:ph type="sldNum" sz="quarter" idx="16"/>
          </p:nvPr>
        </p:nvSpPr>
        <p:spPr/>
        <p:txBody>
          <a:bodyPr rtlCol="0"/>
          <a:lstStyle/>
          <a:p>
            <a:pPr>
              <a:defRPr/>
            </a:pPr>
            <a:fld id="{8298C9BD-93FD-4762-82A1-52C817A4AA67}" type="slidenum">
              <a:rPr lang="fr-CA" smtClean="0"/>
              <a:pPr>
                <a:defRPr/>
              </a:pPr>
              <a:t>‹#›</a:t>
            </a:fld>
            <a:endParaRPr lang="fr-CA"/>
          </a:p>
        </p:txBody>
      </p:sp>
      <p:sp>
        <p:nvSpPr>
          <p:cNvPr id="12" name="Footer Placeholder 11"/>
          <p:cNvSpPr>
            <a:spLocks noGrp="1"/>
          </p:cNvSpPr>
          <p:nvPr>
            <p:ph type="ftr" sz="quarter" idx="17"/>
          </p:nvPr>
        </p:nvSpPr>
        <p:spPr/>
        <p:txBody>
          <a:bodyPr rtlCol="0"/>
          <a:lstStyle/>
          <a:p>
            <a:pPr>
              <a:defRPr/>
            </a:pPr>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a:defRPr/>
            </a:pPr>
            <a:fld id="{8CCC5DAF-87E5-49F5-903F-B90EF21DC3E6}" type="datetimeFigureOut">
              <a:rPr lang="fr-FR" smtClean="0"/>
              <a:pPr>
                <a:defRPr/>
              </a:pPr>
              <a:t>20/02/2013</a:t>
            </a:fld>
            <a:endParaRPr lang="fr-CA"/>
          </a:p>
        </p:txBody>
      </p:sp>
      <p:sp>
        <p:nvSpPr>
          <p:cNvPr id="12" name="Slide Number Placeholder 11"/>
          <p:cNvSpPr>
            <a:spLocks noGrp="1"/>
          </p:cNvSpPr>
          <p:nvPr>
            <p:ph type="sldNum" sz="quarter" idx="16"/>
          </p:nvPr>
        </p:nvSpPr>
        <p:spPr/>
        <p:txBody>
          <a:bodyPr rtlCol="0"/>
          <a:lstStyle/>
          <a:p>
            <a:pPr>
              <a:defRPr/>
            </a:pPr>
            <a:fld id="{8298C9BD-93FD-4762-82A1-52C817A4AA67}" type="slidenum">
              <a:rPr lang="fr-CA" smtClean="0"/>
              <a:pPr>
                <a:defRPr/>
              </a:pPr>
              <a:t>‹#›</a:t>
            </a:fld>
            <a:endParaRPr lang="fr-CA"/>
          </a:p>
        </p:txBody>
      </p:sp>
      <p:sp>
        <p:nvSpPr>
          <p:cNvPr id="14" name="Footer Placeholder 13"/>
          <p:cNvSpPr>
            <a:spLocks noGrp="1"/>
          </p:cNvSpPr>
          <p:nvPr>
            <p:ph type="ftr" sz="quarter" idx="17"/>
          </p:nvPr>
        </p:nvSpPr>
        <p:spPr/>
        <p:txBody>
          <a:bodyPr rtlCol="0"/>
          <a:lstStyle/>
          <a:p>
            <a:pPr>
              <a:defRPr/>
            </a:pPr>
            <a:endParaRPr lang="fr-CA"/>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8CCC5DAF-87E5-49F5-903F-B90EF21DC3E6}" type="datetimeFigureOut">
              <a:rPr lang="fr-FR" smtClean="0"/>
              <a:pPr>
                <a:defRPr/>
              </a:pPr>
              <a:t>20/02/2013</a:t>
            </a:fld>
            <a:endParaRPr lang="fr-CA"/>
          </a:p>
        </p:txBody>
      </p:sp>
      <p:sp>
        <p:nvSpPr>
          <p:cNvPr id="4" name="Footer Placeholder 3"/>
          <p:cNvSpPr>
            <a:spLocks noGrp="1"/>
          </p:cNvSpPr>
          <p:nvPr>
            <p:ph type="ftr" sz="quarter" idx="11"/>
          </p:nvPr>
        </p:nvSpPr>
        <p:spPr/>
        <p:txBody>
          <a:bodyPr/>
          <a:lstStyle/>
          <a:p>
            <a:pPr>
              <a:defRPr/>
            </a:pPr>
            <a:endParaRPr lang="fr-CA"/>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8298C9BD-93FD-4762-82A1-52C817A4AA67}" type="slidenum">
              <a:rPr lang="fr-CA" smtClean="0"/>
              <a:pPr>
                <a:defRPr/>
              </a:pPr>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8CCC5DAF-87E5-49F5-903F-B90EF21DC3E6}" type="datetimeFigureOut">
              <a:rPr lang="fr-FR" smtClean="0"/>
              <a:pPr>
                <a:defRPr/>
              </a:pPr>
              <a:t>20/02/2013</a:t>
            </a:fld>
            <a:endParaRPr lang="fr-CA"/>
          </a:p>
        </p:txBody>
      </p:sp>
      <p:sp>
        <p:nvSpPr>
          <p:cNvPr id="3" name="Footer Placeholder 2"/>
          <p:cNvSpPr>
            <a:spLocks noGrp="1"/>
          </p:cNvSpPr>
          <p:nvPr>
            <p:ph type="ftr" sz="quarter" idx="11"/>
          </p:nvPr>
        </p:nvSpPr>
        <p:spPr/>
        <p:txBody>
          <a:bodyPr/>
          <a:lstStyle/>
          <a:p>
            <a:pPr>
              <a:defRPr/>
            </a:pPr>
            <a:endParaRPr lang="fr-CA"/>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8298C9BD-93FD-4762-82A1-52C817A4AA67}" type="slidenum">
              <a:rPr lang="fr-CA" smtClean="0"/>
              <a:pPr>
                <a:defRPr/>
              </a:pPr>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8CCC5DAF-87E5-49F5-903F-B90EF21DC3E6}" type="datetimeFigureOut">
              <a:rPr lang="fr-FR" smtClean="0"/>
              <a:pPr>
                <a:defRPr/>
              </a:pPr>
              <a:t>20/02/2013</a:t>
            </a:fld>
            <a:endParaRPr lang="fr-CA"/>
          </a:p>
        </p:txBody>
      </p:sp>
      <p:sp>
        <p:nvSpPr>
          <p:cNvPr id="6" name="Footer Placeholder 5"/>
          <p:cNvSpPr>
            <a:spLocks noGrp="1"/>
          </p:cNvSpPr>
          <p:nvPr>
            <p:ph type="ftr" sz="quarter" idx="11"/>
          </p:nvPr>
        </p:nvSpPr>
        <p:spPr/>
        <p:txBody>
          <a:bodyPr/>
          <a:lstStyle/>
          <a:p>
            <a:pPr>
              <a:defRPr/>
            </a:pPr>
            <a:endParaRPr lang="fr-CA"/>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8298C9BD-93FD-4762-82A1-52C817A4AA67}" type="slidenum">
              <a:rPr lang="fr-CA" smtClean="0"/>
              <a:pPr>
                <a:defRPr/>
              </a:pPr>
              <a:t>‹#›</a:t>
            </a:fld>
            <a:endParaRPr lang="fr-CA"/>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a:defRPr/>
            </a:pPr>
            <a:fld id="{8CCC5DAF-87E5-49F5-903F-B90EF21DC3E6}" type="datetimeFigureOut">
              <a:rPr lang="fr-FR" smtClean="0"/>
              <a:pPr>
                <a:defRPr/>
              </a:pPr>
              <a:t>20/02/2013</a:t>
            </a:fld>
            <a:endParaRPr lang="fr-CA"/>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defRPr/>
            </a:pPr>
            <a:fld id="{8298C9BD-93FD-4762-82A1-52C817A4AA67}" type="slidenum">
              <a:rPr lang="fr-CA" smtClean="0"/>
              <a:pPr>
                <a:defRPr/>
              </a:pPr>
              <a:t>‹#›</a:t>
            </a:fld>
            <a:endParaRPr lang="fr-CA"/>
          </a:p>
        </p:txBody>
      </p:sp>
      <p:sp>
        <p:nvSpPr>
          <p:cNvPr id="14" name="Footer Placeholder 13"/>
          <p:cNvSpPr>
            <a:spLocks noGrp="1"/>
          </p:cNvSpPr>
          <p:nvPr>
            <p:ph type="ftr" sz="quarter" idx="12"/>
          </p:nvPr>
        </p:nvSpPr>
        <p:spPr>
          <a:xfrm>
            <a:off x="1600200" y="6248206"/>
            <a:ext cx="4572000" cy="365125"/>
          </a:xfrm>
        </p:spPr>
        <p:txBody>
          <a:bodyPr rtlCol="0"/>
          <a:lstStyle/>
          <a:p>
            <a:pPr>
              <a:defRPr/>
            </a:pPr>
            <a:endParaRPr lang="fr-CA"/>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fld id="{8CCC5DAF-87E5-49F5-903F-B90EF21DC3E6}" type="datetimeFigureOut">
              <a:rPr lang="fr-FR" smtClean="0"/>
              <a:pPr>
                <a:defRPr/>
              </a:pPr>
              <a:t>20/02/2013</a:t>
            </a:fld>
            <a:endParaRPr lang="fr-CA"/>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fr-CA"/>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8298C9BD-93FD-4762-82A1-52C817A4AA67}" type="slidenum">
              <a:rPr lang="fr-CA" smtClean="0"/>
              <a:pPr>
                <a:defRPr/>
              </a:pPr>
              <a:t>‹#›</a:t>
            </a:fld>
            <a:endParaRPr lang="fr-CA"/>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www.dvc.edu/assessmen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dvc.edu/issa"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dvc.edu/prerequisite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hyperlink" Target="http://www.dvc.edu/prerequisit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hyperlink" Target="http://www.dvc.edu/webadvisor"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hyperlink" Target="http://www.dvc.edu/"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5.xml.rels><?xml version="1.0" encoding="UTF-8" standalone="yes"?>
<Relationships xmlns="http://schemas.openxmlformats.org/package/2006/relationships"><Relationship Id="rId2" Type="http://schemas.openxmlformats.org/officeDocument/2006/relationships/hyperlink" Target="http://www.dvc.edu/appl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85800"/>
            <a:ext cx="7772400" cy="1470025"/>
          </a:xfrm>
        </p:spPr>
        <p:txBody>
          <a:bodyPr rtlCol="0">
            <a:normAutofit fontScale="90000"/>
          </a:bodyPr>
          <a:lstStyle/>
          <a:p>
            <a:pPr fontAlgn="auto">
              <a:spcAft>
                <a:spcPts val="0"/>
              </a:spcAft>
              <a:defRPr/>
            </a:pPr>
            <a:r>
              <a:rPr lang="fr-CA" sz="4000" dirty="0" smtClean="0">
                <a:solidFill>
                  <a:schemeClr val="bg1"/>
                </a:solidFill>
              </a:rPr>
              <a:t>Welcome to the </a:t>
            </a:r>
            <a:br>
              <a:rPr lang="fr-CA" sz="4000" dirty="0" smtClean="0">
                <a:solidFill>
                  <a:schemeClr val="bg1"/>
                </a:solidFill>
              </a:rPr>
            </a:br>
            <a:r>
              <a:rPr lang="fr-CA" sz="4000" dirty="0" smtClean="0">
                <a:solidFill>
                  <a:schemeClr val="bg1"/>
                </a:solidFill>
              </a:rPr>
              <a:t>High School Info Session</a:t>
            </a:r>
            <a:br>
              <a:rPr lang="fr-CA" sz="4000" dirty="0" smtClean="0">
                <a:solidFill>
                  <a:schemeClr val="bg1"/>
                </a:solidFill>
              </a:rPr>
            </a:br>
            <a:endParaRPr lang="fr-CA" sz="4000" dirty="0" smtClean="0">
              <a:solidFill>
                <a:schemeClr val="bg1"/>
              </a:solidFill>
            </a:endParaRPr>
          </a:p>
        </p:txBody>
      </p:sp>
      <p:sp>
        <p:nvSpPr>
          <p:cNvPr id="3" name="Sous-titre 2"/>
          <p:cNvSpPr>
            <a:spLocks noGrp="1"/>
          </p:cNvSpPr>
          <p:nvPr>
            <p:ph type="subTitle" idx="1"/>
          </p:nvPr>
        </p:nvSpPr>
        <p:spPr>
          <a:xfrm>
            <a:off x="1385888" y="2143116"/>
            <a:ext cx="6400800" cy="1752600"/>
          </a:xfrm>
        </p:spPr>
        <p:txBody>
          <a:bodyPr rtlCol="0">
            <a:normAutofit/>
          </a:bodyPr>
          <a:lstStyle/>
          <a:p>
            <a:pPr fontAlgn="auto">
              <a:spcAft>
                <a:spcPts val="0"/>
              </a:spcAft>
              <a:buFont typeface="Arial" pitchFamily="34" charset="0"/>
              <a:buNone/>
              <a:defRPr/>
            </a:pPr>
            <a:r>
              <a:rPr lang="fr-CA" sz="2800" b="1" dirty="0" smtClean="0">
                <a:solidFill>
                  <a:schemeClr val="bg1"/>
                </a:solidFill>
              </a:rPr>
              <a:t>Diablo Valley College</a:t>
            </a:r>
          </a:p>
          <a:p>
            <a:pPr fontAlgn="auto">
              <a:spcAft>
                <a:spcPts val="0"/>
              </a:spcAft>
              <a:buFont typeface="Arial" pitchFamily="34" charset="0"/>
              <a:buNone/>
              <a:defRPr/>
            </a:pPr>
            <a:r>
              <a:rPr lang="fr-CA" sz="2800" dirty="0" smtClean="0">
                <a:solidFill>
                  <a:schemeClr val="bg1"/>
                </a:solidFill>
              </a:rPr>
              <a:t>Pleasant Hill Campus</a:t>
            </a:r>
          </a:p>
          <a:p>
            <a:pPr fontAlgn="auto">
              <a:spcAft>
                <a:spcPts val="0"/>
              </a:spcAft>
              <a:buFont typeface="Arial" pitchFamily="34" charset="0"/>
              <a:buNone/>
              <a:defRPr/>
            </a:pPr>
            <a:r>
              <a:rPr lang="fr-CA" sz="2800" dirty="0" smtClean="0">
                <a:solidFill>
                  <a:schemeClr val="bg1"/>
                </a:solidFill>
              </a:rPr>
              <a:t>San Ramon Campus</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English Test – 2 Parts</a:t>
            </a:r>
          </a:p>
        </p:txBody>
      </p:sp>
      <p:sp>
        <p:nvSpPr>
          <p:cNvPr id="3" name="Content Placeholder 2"/>
          <p:cNvSpPr>
            <a:spLocks noGrp="1"/>
          </p:cNvSpPr>
          <p:nvPr>
            <p:ph sz="quarter" idx="1"/>
          </p:nvPr>
        </p:nvSpPr>
        <p:spPr/>
        <p:txBody>
          <a:bodyPr>
            <a:normAutofit/>
          </a:bodyPr>
          <a:lstStyle/>
          <a:p>
            <a:r>
              <a:rPr lang="en-US" sz="2800" b="1" dirty="0">
                <a:solidFill>
                  <a:srgbClr val="0070C0"/>
                </a:solidFill>
              </a:rPr>
              <a:t>Reading Comprehension </a:t>
            </a:r>
            <a:r>
              <a:rPr lang="en-US" sz="2800" dirty="0"/>
              <a:t>– 20 questions multiple choice, no time limit</a:t>
            </a:r>
          </a:p>
          <a:p>
            <a:pPr>
              <a:buNone/>
            </a:pPr>
            <a:endParaRPr lang="en-US" sz="2800" dirty="0"/>
          </a:p>
          <a:p>
            <a:r>
              <a:rPr lang="en-US" sz="2800" b="1" dirty="0">
                <a:solidFill>
                  <a:srgbClr val="0070C0"/>
                </a:solidFill>
              </a:rPr>
              <a:t>Writing Comprehension </a:t>
            </a:r>
            <a:r>
              <a:rPr lang="en-US" sz="2800" dirty="0"/>
              <a:t>– one essay, 40 minutes</a:t>
            </a:r>
          </a:p>
          <a:p>
            <a:pPr>
              <a:buNone/>
            </a:pPr>
            <a:endParaRPr lang="en-US" sz="2800" dirty="0"/>
          </a:p>
          <a:p>
            <a:r>
              <a:rPr lang="en-US" sz="2800" dirty="0"/>
              <a:t>Sample test on the </a:t>
            </a:r>
            <a:r>
              <a:rPr lang="en-US" sz="2800" dirty="0" smtClean="0"/>
              <a:t>website  </a:t>
            </a:r>
            <a:r>
              <a:rPr lang="en-US" sz="2800" dirty="0" smtClean="0">
                <a:hlinkClick r:id="rId2"/>
              </a:rPr>
              <a:t>www.dvc.edu/assessment</a:t>
            </a:r>
            <a:r>
              <a:rPr lang="en-US" sz="2800" dirty="0" smtClean="0"/>
              <a:t>  </a:t>
            </a:r>
            <a:endParaRPr lang="en-US" sz="2800" dirty="0"/>
          </a:p>
          <a:p>
            <a:pPr>
              <a:buNone/>
            </a:pPr>
            <a:endParaRPr lang="en-US" sz="2800" dirty="0"/>
          </a:p>
          <a:p>
            <a:pPr>
              <a:buNone/>
            </a:pPr>
            <a:r>
              <a:rPr lang="en-US" sz="2800" dirty="0" smtClean="0"/>
              <a:t>	Do </a:t>
            </a:r>
            <a:r>
              <a:rPr lang="en-US" sz="2800" dirty="0"/>
              <a:t>your best on the test!</a:t>
            </a:r>
          </a:p>
          <a:p>
            <a:endParaRPr lang="en-US" dirty="0"/>
          </a:p>
          <a:p>
            <a:endParaRPr lang="en-US" dirty="0"/>
          </a:p>
        </p:txBody>
      </p:sp>
      <p:pic>
        <p:nvPicPr>
          <p:cNvPr id="4" name="Picture 2" descr="C:\Documents and Settings\auawithy\Local Settings\Temporary Internet Files\Content.IE5\H4KTIHDV\MC900432602[1].png"/>
          <p:cNvPicPr>
            <a:picLocks noChangeAspect="1" noChangeArrowheads="1"/>
          </p:cNvPicPr>
          <p:nvPr/>
        </p:nvPicPr>
        <p:blipFill>
          <a:blip r:embed="rId3" cstate="print"/>
          <a:srcRect/>
          <a:stretch>
            <a:fillRect/>
          </a:stretch>
        </p:blipFill>
        <p:spPr bwMode="auto">
          <a:xfrm>
            <a:off x="6629400" y="4578813"/>
            <a:ext cx="1828572" cy="1828572"/>
          </a:xfrm>
          <a:prstGeom prst="rect">
            <a:avLst/>
          </a:prstGeom>
          <a:noFill/>
        </p:spPr>
      </p:pic>
    </p:spTree>
    <p:extLst>
      <p:ext uri="{BB962C8B-B14F-4D97-AF65-F5344CB8AC3E}">
        <p14:creationId xmlns:p14="http://schemas.microsoft.com/office/powerpoint/2010/main" xmlns="" val="111953570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English Testing Exemptions</a:t>
            </a:r>
            <a:endParaRPr lang="en-US" b="1" dirty="0">
              <a:solidFill>
                <a:srgbClr val="FF0000"/>
              </a:solidFill>
            </a:endParaRPr>
          </a:p>
        </p:txBody>
      </p:sp>
      <p:sp>
        <p:nvSpPr>
          <p:cNvPr id="3" name="Content Placeholder 2"/>
          <p:cNvSpPr>
            <a:spLocks noGrp="1"/>
          </p:cNvSpPr>
          <p:nvPr>
            <p:ph sz="quarter" idx="1"/>
          </p:nvPr>
        </p:nvSpPr>
        <p:spPr/>
        <p:txBody>
          <a:bodyPr>
            <a:normAutofit fontScale="85000" lnSpcReduction="20000"/>
          </a:bodyPr>
          <a:lstStyle/>
          <a:p>
            <a:pPr lvl="0"/>
            <a:r>
              <a:rPr lang="en-US" dirty="0"/>
              <a:t>Not planning to take English classes or classes with English as a prerequisite</a:t>
            </a:r>
          </a:p>
          <a:p>
            <a:pPr lvl="0"/>
            <a:r>
              <a:rPr lang="en-US" dirty="0"/>
              <a:t>Completion of a college English class (at DVC or at another college)</a:t>
            </a:r>
          </a:p>
          <a:p>
            <a:pPr lvl="0"/>
            <a:r>
              <a:rPr lang="en-US" dirty="0"/>
              <a:t>Completion of an AP Literature or AP Language exam with a score of 3 or higher</a:t>
            </a:r>
          </a:p>
          <a:p>
            <a:pPr lvl="0"/>
            <a:r>
              <a:rPr lang="en-US" dirty="0"/>
              <a:t>Completion of an English assessment at another California Community College within the last two years</a:t>
            </a:r>
          </a:p>
          <a:p>
            <a:pPr lvl="0"/>
            <a:r>
              <a:rPr lang="en-US" dirty="0" smtClean="0"/>
              <a:t>Passing </a:t>
            </a:r>
            <a:r>
              <a:rPr lang="en-US" dirty="0"/>
              <a:t>of the English portion of the </a:t>
            </a:r>
            <a:r>
              <a:rPr lang="en-US" dirty="0" smtClean="0"/>
              <a:t>EAP</a:t>
            </a:r>
          </a:p>
          <a:p>
            <a:r>
              <a:rPr lang="en-US" b="1" dirty="0">
                <a:solidFill>
                  <a:srgbClr val="00B050"/>
                </a:solidFill>
              </a:rPr>
              <a:t>Please note that EAP scores are only valid for registration for 1 semester after high school graduation, and then they expire.</a:t>
            </a:r>
          </a:p>
          <a:p>
            <a:pPr lvl="0"/>
            <a:endParaRPr lang="en-US" sz="2800" dirty="0"/>
          </a:p>
          <a:p>
            <a:endParaRPr lang="en-US" dirty="0"/>
          </a:p>
        </p:txBody>
      </p:sp>
    </p:spTree>
    <p:extLst>
      <p:ext uri="{BB962C8B-B14F-4D97-AF65-F5344CB8AC3E}">
        <p14:creationId xmlns:p14="http://schemas.microsoft.com/office/powerpoint/2010/main" xmlns="" val="165758060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Math Testing Exemptions</a:t>
            </a:r>
          </a:p>
        </p:txBody>
      </p:sp>
      <p:sp>
        <p:nvSpPr>
          <p:cNvPr id="3" name="Content Placeholder 2"/>
          <p:cNvSpPr>
            <a:spLocks noGrp="1"/>
          </p:cNvSpPr>
          <p:nvPr>
            <p:ph sz="quarter" idx="1"/>
          </p:nvPr>
        </p:nvSpPr>
        <p:spPr/>
        <p:txBody>
          <a:bodyPr>
            <a:normAutofit lnSpcReduction="10000"/>
          </a:bodyPr>
          <a:lstStyle/>
          <a:p>
            <a:pPr lvl="0"/>
            <a:r>
              <a:rPr lang="en-US" sz="2400" dirty="0"/>
              <a:t>Not planning to take math classes or classes with math as a prerequisite </a:t>
            </a:r>
          </a:p>
          <a:p>
            <a:pPr lvl="0"/>
            <a:r>
              <a:rPr lang="en-US" sz="2400" dirty="0"/>
              <a:t>Completion of a math class at DVC, another college or your high school that meets a prerequisite for a DVC class</a:t>
            </a:r>
            <a:r>
              <a:rPr lang="en-US" sz="2400" b="1" dirty="0"/>
              <a:t> </a:t>
            </a:r>
            <a:endParaRPr lang="en-US" sz="2400" dirty="0"/>
          </a:p>
          <a:p>
            <a:pPr lvl="0"/>
            <a:r>
              <a:rPr lang="en-US" sz="2400" dirty="0"/>
              <a:t>Completion of the Calculus AB or BC Advanced Placement (AP) exam </a:t>
            </a:r>
          </a:p>
          <a:p>
            <a:pPr lvl="0"/>
            <a:r>
              <a:rPr lang="en-US" sz="2400" dirty="0"/>
              <a:t>Completion of a math assessment at another California Community College within the last two years</a:t>
            </a:r>
          </a:p>
          <a:p>
            <a:pPr lvl="0"/>
            <a:r>
              <a:rPr lang="en-US" sz="2400" dirty="0" smtClean="0"/>
              <a:t>Passing </a:t>
            </a:r>
            <a:r>
              <a:rPr lang="en-US" sz="2400" dirty="0"/>
              <a:t>of the math portion of the </a:t>
            </a:r>
            <a:r>
              <a:rPr lang="en-US" sz="2400" dirty="0" smtClean="0"/>
              <a:t>EAP</a:t>
            </a:r>
          </a:p>
          <a:p>
            <a:r>
              <a:rPr lang="en-US" sz="2400" b="1" dirty="0">
                <a:solidFill>
                  <a:srgbClr val="00B050"/>
                </a:solidFill>
              </a:rPr>
              <a:t>Please note that EAP scores are only valid for registration for 1 semester after high school graduation, and then they expire</a:t>
            </a:r>
            <a:r>
              <a:rPr lang="en-US" sz="2400" dirty="0"/>
              <a:t>.</a:t>
            </a:r>
          </a:p>
          <a:p>
            <a:pPr lvl="0"/>
            <a:endParaRPr lang="en-US" sz="2000" dirty="0"/>
          </a:p>
          <a:p>
            <a:endParaRPr lang="en-US" dirty="0"/>
          </a:p>
        </p:txBody>
      </p:sp>
      <p:pic>
        <p:nvPicPr>
          <p:cNvPr id="4" name="Picture 3" descr="C:\Documents and Settings\auawithy\Local Settings\Temporary Internet Files\Content.IE5\YT0JWOCW\MC900445732[1].wmf"/>
          <p:cNvPicPr>
            <a:picLocks noChangeAspect="1" noChangeArrowheads="1"/>
          </p:cNvPicPr>
          <p:nvPr/>
        </p:nvPicPr>
        <p:blipFill>
          <a:blip r:embed="rId2" cstate="print"/>
          <a:srcRect/>
          <a:stretch>
            <a:fillRect/>
          </a:stretch>
        </p:blipFill>
        <p:spPr bwMode="auto">
          <a:xfrm>
            <a:off x="7086600" y="76200"/>
            <a:ext cx="1385528" cy="1165455"/>
          </a:xfrm>
          <a:prstGeom prst="rect">
            <a:avLst/>
          </a:prstGeom>
          <a:noFill/>
        </p:spPr>
      </p:pic>
    </p:spTree>
    <p:extLst>
      <p:ext uri="{BB962C8B-B14F-4D97-AF65-F5344CB8AC3E}">
        <p14:creationId xmlns:p14="http://schemas.microsoft.com/office/powerpoint/2010/main" xmlns="" val="128996830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914400"/>
          </a:xfrm>
        </p:spPr>
        <p:txBody>
          <a:bodyPr>
            <a:normAutofit/>
          </a:bodyPr>
          <a:lstStyle/>
          <a:p>
            <a:r>
              <a:rPr lang="en-US" sz="3600" b="1" dirty="0">
                <a:solidFill>
                  <a:srgbClr val="FF0000"/>
                </a:solidFill>
              </a:rPr>
              <a:t>Which test is right for you?</a:t>
            </a:r>
          </a:p>
        </p:txBody>
      </p:sp>
      <p:sp>
        <p:nvSpPr>
          <p:cNvPr id="2" name="Content Placeholder 1"/>
          <p:cNvSpPr>
            <a:spLocks noGrp="1"/>
          </p:cNvSpPr>
          <p:nvPr>
            <p:ph sz="quarter" idx="1"/>
          </p:nvPr>
        </p:nvSpPr>
        <p:spPr>
          <a:xfrm>
            <a:off x="457200" y="1143000"/>
            <a:ext cx="8229600" cy="4983163"/>
          </a:xfrm>
        </p:spPr>
        <p:txBody>
          <a:bodyPr>
            <a:normAutofit fontScale="70000" lnSpcReduction="20000"/>
          </a:bodyPr>
          <a:lstStyle/>
          <a:p>
            <a:r>
              <a:rPr lang="en-US" dirty="0"/>
              <a:t> </a:t>
            </a:r>
          </a:p>
          <a:p>
            <a:pPr marL="0" indent="0">
              <a:buNone/>
            </a:pPr>
            <a:r>
              <a:rPr lang="en-US" sz="2900" dirty="0"/>
              <a:t>1) The graph of which of the following equations is a straight line parallel to the graph of y = 2x</a:t>
            </a:r>
            <a:r>
              <a:rPr lang="en-US" sz="2900" dirty="0" smtClean="0"/>
              <a:t>?</a:t>
            </a:r>
            <a:r>
              <a:rPr lang="en-US" sz="2900" dirty="0"/>
              <a:t> </a:t>
            </a:r>
          </a:p>
          <a:p>
            <a:pPr marL="0" indent="0">
              <a:buNone/>
            </a:pPr>
            <a:r>
              <a:rPr lang="en-US" sz="2900" dirty="0"/>
              <a:t>a) 4x – y = 4   b) 2x – 2y = 2   c) 2x – y = 4   d) 2x + y = 2   e) x – 2y = 4</a:t>
            </a:r>
          </a:p>
          <a:p>
            <a:pPr marL="0" indent="0">
              <a:buNone/>
            </a:pPr>
            <a:r>
              <a:rPr lang="en-US" sz="2900" dirty="0"/>
              <a:t> </a:t>
            </a:r>
          </a:p>
          <a:p>
            <a:pPr marL="0" indent="0">
              <a:buNone/>
            </a:pPr>
            <a:r>
              <a:rPr lang="en-US" sz="2900" dirty="0"/>
              <a:t>2) If log </a:t>
            </a:r>
            <a:r>
              <a:rPr lang="en-US" sz="2900" baseline="-25000" dirty="0"/>
              <a:t>10</a:t>
            </a:r>
            <a:r>
              <a:rPr lang="en-US" sz="2900" dirty="0"/>
              <a:t>X = 3, then X =   </a:t>
            </a:r>
          </a:p>
          <a:p>
            <a:pPr marL="0" indent="0">
              <a:buNone/>
            </a:pPr>
            <a:r>
              <a:rPr lang="en-US" sz="2900" dirty="0"/>
              <a:t>a) 3</a:t>
            </a:r>
            <a:r>
              <a:rPr lang="en-US" sz="2900" baseline="30000" dirty="0"/>
              <a:t>10</a:t>
            </a:r>
            <a:r>
              <a:rPr lang="en-US" sz="2900" dirty="0"/>
              <a:t>    b) 1,000     c) 30     d) 10/3    e) 3/10</a:t>
            </a:r>
          </a:p>
          <a:p>
            <a:pPr marL="0" indent="0">
              <a:buNone/>
            </a:pPr>
            <a:r>
              <a:rPr lang="en-US" sz="2900" dirty="0"/>
              <a:t> </a:t>
            </a:r>
          </a:p>
          <a:p>
            <a:pPr marL="0" indent="0">
              <a:buNone/>
            </a:pPr>
            <a:r>
              <a:rPr lang="en-US" sz="2900" dirty="0"/>
              <a:t>3) If Ѳ is an acute angle and sin Ѳ = 1/2, then </a:t>
            </a:r>
            <a:r>
              <a:rPr lang="en-US" sz="2900" dirty="0" err="1"/>
              <a:t>cos</a:t>
            </a:r>
            <a:r>
              <a:rPr lang="en-US" sz="2900" dirty="0"/>
              <a:t> Ѳ </a:t>
            </a:r>
            <a:r>
              <a:rPr lang="en-US" sz="2900" dirty="0" smtClean="0"/>
              <a:t>=</a:t>
            </a:r>
            <a:r>
              <a:rPr lang="en-US" sz="2900" dirty="0"/>
              <a:t> </a:t>
            </a:r>
          </a:p>
          <a:p>
            <a:pPr marL="0" indent="0">
              <a:buNone/>
            </a:pPr>
            <a:r>
              <a:rPr lang="en-US" sz="2900" dirty="0"/>
              <a:t>a) -1    b) 0     c) 1/2    d) √3/2    e) 2</a:t>
            </a:r>
          </a:p>
          <a:p>
            <a:pPr marL="0" indent="0">
              <a:buNone/>
            </a:pPr>
            <a:r>
              <a:rPr lang="en-US" sz="2900" dirty="0"/>
              <a:t> </a:t>
            </a:r>
          </a:p>
          <a:p>
            <a:pPr marL="0" indent="0">
              <a:buNone/>
            </a:pPr>
            <a:r>
              <a:rPr lang="en-US" sz="2900" dirty="0"/>
              <a:t>4) An apartment building contains 12 units consisting of one- and two-bedroom apartments that rent for $360 and $450 per month, respectively. When all units are rented, the total monthly rental is $4,950. What is the number of two-bedroom apartments</a:t>
            </a:r>
            <a:r>
              <a:rPr lang="en-US" sz="2900" dirty="0" smtClean="0"/>
              <a:t>?</a:t>
            </a:r>
            <a:r>
              <a:rPr lang="en-US" sz="2900" dirty="0"/>
              <a:t> </a:t>
            </a:r>
          </a:p>
          <a:p>
            <a:pPr marL="0" indent="0">
              <a:buNone/>
            </a:pPr>
            <a:r>
              <a:rPr lang="en-US" sz="2900" dirty="0"/>
              <a:t>a) 4    b) 5    c) 6    d) 7</a:t>
            </a:r>
          </a:p>
          <a:p>
            <a:endParaRPr lang="en-US" dirty="0"/>
          </a:p>
        </p:txBody>
      </p:sp>
      <p:pic>
        <p:nvPicPr>
          <p:cNvPr id="4" name="Picture 3" descr="C:\Documents and Settings\auawithy\Local Settings\Temporary Internet Files\Content.IE5\D0ZJQLNI\MP900431118[1].jpg"/>
          <p:cNvPicPr>
            <a:picLocks noChangeAspect="1" noChangeArrowheads="1"/>
          </p:cNvPicPr>
          <p:nvPr/>
        </p:nvPicPr>
        <p:blipFill>
          <a:blip r:embed="rId2" cstate="print"/>
          <a:srcRect/>
          <a:stretch>
            <a:fillRect/>
          </a:stretch>
        </p:blipFill>
        <p:spPr bwMode="auto">
          <a:xfrm>
            <a:off x="7086600" y="5486400"/>
            <a:ext cx="1219200" cy="1219200"/>
          </a:xfrm>
          <a:prstGeom prst="rect">
            <a:avLst/>
          </a:prstGeom>
          <a:noFill/>
        </p:spPr>
      </p:pic>
    </p:spTree>
    <p:extLst>
      <p:ext uri="{BB962C8B-B14F-4D97-AF65-F5344CB8AC3E}">
        <p14:creationId xmlns:p14="http://schemas.microsoft.com/office/powerpoint/2010/main" xmlns="" val="243505823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Can you do it?</a:t>
            </a:r>
          </a:p>
        </p:txBody>
      </p:sp>
      <p:sp>
        <p:nvSpPr>
          <p:cNvPr id="3" name="Content Placeholder 2"/>
          <p:cNvSpPr>
            <a:spLocks noGrp="1"/>
          </p:cNvSpPr>
          <p:nvPr>
            <p:ph sz="quarter" idx="1"/>
          </p:nvPr>
        </p:nvSpPr>
        <p:spPr/>
        <p:txBody>
          <a:bodyPr>
            <a:normAutofit/>
          </a:bodyPr>
          <a:lstStyle/>
          <a:p>
            <a:r>
              <a:rPr lang="en-US" sz="2400" b="1" dirty="0">
                <a:solidFill>
                  <a:srgbClr val="00B050"/>
                </a:solidFill>
              </a:rPr>
              <a:t>NO – take the Informed Student Self-Assessment (ISSA)</a:t>
            </a:r>
            <a:endParaRPr lang="en-US" sz="2400" dirty="0">
              <a:solidFill>
                <a:srgbClr val="00B050"/>
              </a:solidFill>
            </a:endParaRPr>
          </a:p>
          <a:p>
            <a:r>
              <a:rPr lang="en-US" sz="2000" dirty="0" smtClean="0"/>
              <a:t>The </a:t>
            </a:r>
            <a:r>
              <a:rPr lang="en-US" sz="2000" dirty="0"/>
              <a:t>ISSA is designed to be taken via the internet at your convenience from home or other computer lab.  Students do not take this exam in the Assessment Center.  To take this exam log into </a:t>
            </a:r>
            <a:r>
              <a:rPr lang="en-US" sz="2000" u="sng" dirty="0">
                <a:hlinkClick r:id="rId2"/>
              </a:rPr>
              <a:t>www.dvc.edu/issa</a:t>
            </a:r>
            <a:r>
              <a:rPr lang="en-US" sz="2000" dirty="0"/>
              <a:t> with your student ID number and birthdate. </a:t>
            </a:r>
          </a:p>
          <a:p>
            <a:pPr lvl="0"/>
            <a:r>
              <a:rPr lang="en-US" sz="2000" dirty="0"/>
              <a:t>The ISSA may be taken multiple times.   </a:t>
            </a:r>
          </a:p>
          <a:p>
            <a:pPr lvl="0"/>
            <a:r>
              <a:rPr lang="en-US" sz="2000" dirty="0"/>
              <a:t>This assessment is used for placement into Math 75 (Arithmetic and Pre-algebra), Math 110 (Elementary Algebra), Math 114 (Geometry) or Math 120 (Intermediate Algebra).  If you are above this level in math, you should take the College Level Math exam</a:t>
            </a:r>
            <a:r>
              <a:rPr lang="en-US" sz="2800" dirty="0"/>
              <a:t>.</a:t>
            </a:r>
          </a:p>
          <a:p>
            <a:endParaRPr lang="en-US" dirty="0"/>
          </a:p>
        </p:txBody>
      </p:sp>
    </p:spTree>
    <p:extLst>
      <p:ext uri="{BB962C8B-B14F-4D97-AF65-F5344CB8AC3E}">
        <p14:creationId xmlns:p14="http://schemas.microsoft.com/office/powerpoint/2010/main" xmlns="" val="306214355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Yes, I can do it!</a:t>
            </a:r>
          </a:p>
        </p:txBody>
      </p:sp>
      <p:sp>
        <p:nvSpPr>
          <p:cNvPr id="3" name="Content Placeholder 2"/>
          <p:cNvSpPr>
            <a:spLocks noGrp="1"/>
          </p:cNvSpPr>
          <p:nvPr>
            <p:ph sz="quarter" idx="1"/>
          </p:nvPr>
        </p:nvSpPr>
        <p:spPr/>
        <p:txBody>
          <a:bodyPr>
            <a:normAutofit/>
          </a:bodyPr>
          <a:lstStyle/>
          <a:p>
            <a:r>
              <a:rPr lang="en-US" sz="2800" b="1" dirty="0">
                <a:solidFill>
                  <a:srgbClr val="00B050"/>
                </a:solidFill>
              </a:rPr>
              <a:t>YES – make an appointment for the College Level Math assessment </a:t>
            </a:r>
            <a:endParaRPr lang="en-US" sz="2800" dirty="0">
              <a:solidFill>
                <a:srgbClr val="00B050"/>
              </a:solidFill>
            </a:endParaRPr>
          </a:p>
          <a:p>
            <a:pPr lvl="2"/>
            <a:r>
              <a:rPr lang="en-US" sz="2000" dirty="0"/>
              <a:t>The College Level Math test measures your ability to solve problems that involve college-level mathematics concepts. There are no calculators allowed on this assessment.</a:t>
            </a:r>
          </a:p>
          <a:p>
            <a:pPr lvl="2"/>
            <a:r>
              <a:rPr lang="en-US" sz="2000" dirty="0"/>
              <a:t>You can take this assessment twice the first testing semester and once per semester thereafter (students must wait 7 days from the initial test to re-test)</a:t>
            </a:r>
          </a:p>
          <a:p>
            <a:pPr lvl="2"/>
            <a:r>
              <a:rPr lang="en-US" sz="2000" dirty="0"/>
              <a:t>Follow instructions on step 3 regarding how to make an assessment appointment.</a:t>
            </a:r>
          </a:p>
          <a:p>
            <a:endParaRPr lang="en-US" dirty="0"/>
          </a:p>
        </p:txBody>
      </p:sp>
    </p:spTree>
    <p:extLst>
      <p:ext uri="{BB962C8B-B14F-4D97-AF65-F5344CB8AC3E}">
        <p14:creationId xmlns:p14="http://schemas.microsoft.com/office/powerpoint/2010/main" xmlns="" val="318271583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Show Proof of Exemptions</a:t>
            </a:r>
          </a:p>
        </p:txBody>
      </p:sp>
      <p:sp>
        <p:nvSpPr>
          <p:cNvPr id="3" name="Content Placeholder 2"/>
          <p:cNvSpPr>
            <a:spLocks noGrp="1"/>
          </p:cNvSpPr>
          <p:nvPr>
            <p:ph sz="quarter" idx="1"/>
          </p:nvPr>
        </p:nvSpPr>
        <p:spPr/>
        <p:txBody>
          <a:bodyPr>
            <a:normAutofit/>
          </a:bodyPr>
          <a:lstStyle/>
          <a:p>
            <a:r>
              <a:rPr lang="en-US" sz="2400" b="1" dirty="0">
                <a:solidFill>
                  <a:srgbClr val="00B050"/>
                </a:solidFill>
              </a:rPr>
              <a:t>If you qualify for assessment testing exemptions in steps 3 and/or 4, submit proof to the appropriate office(s):</a:t>
            </a:r>
          </a:p>
          <a:p>
            <a:pPr lvl="0"/>
            <a:r>
              <a:rPr lang="en-US" sz="2400" dirty="0" smtClean="0"/>
              <a:t>Take </a:t>
            </a:r>
            <a:r>
              <a:rPr lang="en-US" sz="2400" dirty="0"/>
              <a:t>high school EAP scores to the Assessment Center.</a:t>
            </a:r>
          </a:p>
          <a:p>
            <a:pPr lvl="0"/>
            <a:r>
              <a:rPr lang="en-US" sz="2400" dirty="0"/>
              <a:t>Take California Community College assessment test results to the Assessment Center.</a:t>
            </a:r>
          </a:p>
          <a:p>
            <a:pPr lvl="0"/>
            <a:r>
              <a:rPr lang="en-US" sz="2400" dirty="0"/>
              <a:t>Take AP exam scores to Admissions and Records.</a:t>
            </a:r>
          </a:p>
          <a:p>
            <a:pPr lvl="0"/>
            <a:r>
              <a:rPr lang="en-US" sz="2400" dirty="0"/>
              <a:t>Take transcripts with an attached Prerequisite Form to Admissions and Records. (See </a:t>
            </a:r>
            <a:r>
              <a:rPr lang="en-US" sz="2400" u="sng" dirty="0">
                <a:hlinkClick r:id="rId2"/>
              </a:rPr>
              <a:t>www.dvc.edu/prerequisites</a:t>
            </a:r>
            <a:r>
              <a:rPr lang="en-US" sz="2400" dirty="0"/>
              <a:t>)</a:t>
            </a:r>
          </a:p>
          <a:p>
            <a:pPr lvl="0"/>
            <a:r>
              <a:rPr lang="en-US" sz="2400" dirty="0"/>
              <a:t>You may also submit all of these documents to San Ramon Campus Admissions.</a:t>
            </a:r>
          </a:p>
          <a:p>
            <a:endParaRPr lang="en-US" dirty="0"/>
          </a:p>
        </p:txBody>
      </p:sp>
    </p:spTree>
    <p:extLst>
      <p:ext uri="{BB962C8B-B14F-4D97-AF65-F5344CB8AC3E}">
        <p14:creationId xmlns:p14="http://schemas.microsoft.com/office/powerpoint/2010/main" xmlns="" val="11724913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normAutofit fontScale="90000"/>
          </a:bodyPr>
          <a:lstStyle/>
          <a:p>
            <a:r>
              <a:rPr lang="en-US" sz="4400" b="1" dirty="0" smtClean="0">
                <a:solidFill>
                  <a:srgbClr val="FF0000"/>
                </a:solidFill>
              </a:rPr>
              <a:t>Register for Counseling 95 – March 1</a:t>
            </a:r>
            <a:endParaRPr lang="en-US" sz="4400" dirty="0">
              <a:solidFill>
                <a:schemeClr val="tx1">
                  <a:lumMod val="50000"/>
                  <a:lumOff val="50000"/>
                </a:schemeClr>
              </a:solidFill>
              <a:latin typeface="+mj-lt"/>
              <a:ea typeface="+mn-ea"/>
              <a:cs typeface="+mn-cs"/>
            </a:endParaRPr>
          </a:p>
        </p:txBody>
      </p:sp>
      <p:sp>
        <p:nvSpPr>
          <p:cNvPr id="3" name="Content Placeholder 2"/>
          <p:cNvSpPr>
            <a:spLocks noGrp="1"/>
          </p:cNvSpPr>
          <p:nvPr>
            <p:ph sz="quarter" idx="1"/>
          </p:nvPr>
        </p:nvSpPr>
        <p:spPr/>
        <p:txBody>
          <a:bodyPr>
            <a:normAutofit fontScale="92500" lnSpcReduction="10000"/>
          </a:bodyPr>
          <a:lstStyle/>
          <a:p>
            <a:r>
              <a:rPr lang="en-US" b="1" dirty="0">
                <a:solidFill>
                  <a:srgbClr val="0070C0"/>
                </a:solidFill>
              </a:rPr>
              <a:t>Graduating high school seniors:  </a:t>
            </a:r>
            <a:r>
              <a:rPr lang="en-US" b="1" dirty="0" smtClean="0">
                <a:solidFill>
                  <a:srgbClr val="0070C0"/>
                </a:solidFill>
              </a:rPr>
              <a:t>Starting March 1, you can sign </a:t>
            </a:r>
            <a:r>
              <a:rPr lang="en-US" b="1" dirty="0">
                <a:solidFill>
                  <a:srgbClr val="0070C0"/>
                </a:solidFill>
              </a:rPr>
              <a:t>up for a </a:t>
            </a:r>
            <a:r>
              <a:rPr lang="en-US" b="1" dirty="0">
                <a:solidFill>
                  <a:srgbClr val="FF0000"/>
                </a:solidFill>
              </a:rPr>
              <a:t>Spring Counseling 095 </a:t>
            </a:r>
            <a:r>
              <a:rPr lang="en-US" b="1" dirty="0">
                <a:solidFill>
                  <a:srgbClr val="0070C0"/>
                </a:solidFill>
              </a:rPr>
              <a:t>class, register in person at Admissions and Records and submit a signed Special Admissions </a:t>
            </a:r>
            <a:r>
              <a:rPr lang="en-US" b="1" dirty="0" smtClean="0">
                <a:solidFill>
                  <a:srgbClr val="0070C0"/>
                </a:solidFill>
              </a:rPr>
              <a:t>Recommendation</a:t>
            </a:r>
            <a:endParaRPr lang="en-US" b="1" dirty="0">
              <a:solidFill>
                <a:srgbClr val="0070C0"/>
              </a:solidFill>
            </a:endParaRPr>
          </a:p>
          <a:p>
            <a:pPr lvl="0"/>
            <a:r>
              <a:rPr lang="en-US" dirty="0"/>
              <a:t>Students who complete Counseling 095 get an earlier registration date (for “matriculated” students). </a:t>
            </a:r>
          </a:p>
          <a:p>
            <a:pPr marL="0" lvl="0" indent="0">
              <a:buNone/>
            </a:pPr>
            <a:r>
              <a:rPr lang="en-US" sz="2400" dirty="0" smtClean="0"/>
              <a:t>  </a:t>
            </a:r>
            <a:endParaRPr lang="en-US" sz="2400" dirty="0"/>
          </a:p>
          <a:p>
            <a:pPr lvl="0"/>
            <a:r>
              <a:rPr lang="en-US" dirty="0"/>
              <a:t>Make sure you have applied for the semester (see step 1) in which you want to take Counseling 095.  </a:t>
            </a:r>
          </a:p>
          <a:p>
            <a:pPr marL="0" lvl="0" indent="0">
              <a:buNone/>
            </a:pPr>
            <a:r>
              <a:rPr lang="en-US" sz="2400" dirty="0" smtClean="0"/>
              <a:t> </a:t>
            </a:r>
            <a:endParaRPr lang="en-US" sz="2400" dirty="0"/>
          </a:p>
          <a:p>
            <a:endParaRPr lang="en-US" dirty="0"/>
          </a:p>
        </p:txBody>
      </p:sp>
    </p:spTree>
    <p:extLst>
      <p:ext uri="{BB962C8B-B14F-4D97-AF65-F5344CB8AC3E}">
        <p14:creationId xmlns:p14="http://schemas.microsoft.com/office/powerpoint/2010/main" xmlns="" val="79526923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Attending Counseling 95</a:t>
            </a:r>
          </a:p>
        </p:txBody>
      </p:sp>
      <p:sp>
        <p:nvSpPr>
          <p:cNvPr id="3" name="Content Placeholder 2"/>
          <p:cNvSpPr>
            <a:spLocks noGrp="1"/>
          </p:cNvSpPr>
          <p:nvPr>
            <p:ph sz="quarter" idx="1"/>
          </p:nvPr>
        </p:nvSpPr>
        <p:spPr/>
        <p:txBody>
          <a:bodyPr>
            <a:normAutofit fontScale="85000" lnSpcReduction="20000"/>
          </a:bodyPr>
          <a:lstStyle/>
          <a:p>
            <a:r>
              <a:rPr lang="en-US" sz="3100" b="1" dirty="0">
                <a:solidFill>
                  <a:srgbClr val="00B050"/>
                </a:solidFill>
              </a:rPr>
              <a:t>You must take your assessment tests at least 3 business days before your Counseling 095 class.</a:t>
            </a:r>
          </a:p>
          <a:p>
            <a:pPr lvl="0"/>
            <a:r>
              <a:rPr lang="en-US" sz="3100" b="1" dirty="0">
                <a:solidFill>
                  <a:srgbClr val="00B050"/>
                </a:solidFill>
              </a:rPr>
              <a:t>Take a copy of your high school transcript and a copy of your assessment results or write down scores</a:t>
            </a:r>
          </a:p>
          <a:p>
            <a:endParaRPr lang="en-US" b="1" dirty="0">
              <a:solidFill>
                <a:srgbClr val="00B050"/>
              </a:solidFill>
            </a:endParaRPr>
          </a:p>
          <a:p>
            <a:pPr lvl="0"/>
            <a:r>
              <a:rPr lang="en-US" sz="2400" dirty="0" smtClean="0"/>
              <a:t>Review </a:t>
            </a:r>
            <a:r>
              <a:rPr lang="en-US" sz="2400" dirty="0"/>
              <a:t>the course schedule and college catalog in advance.</a:t>
            </a:r>
          </a:p>
          <a:p>
            <a:pPr lvl="0"/>
            <a:r>
              <a:rPr lang="en-US" sz="2400" dirty="0"/>
              <a:t>Think about your academic goals and any questions you may have for the counselor. </a:t>
            </a:r>
          </a:p>
          <a:p>
            <a:pPr lvl="0"/>
            <a:r>
              <a:rPr lang="en-US" sz="2400" dirty="0"/>
              <a:t>You must arrive on time and attend the entire </a:t>
            </a:r>
            <a:r>
              <a:rPr lang="en-US" sz="2400" dirty="0" smtClean="0"/>
              <a:t>session</a:t>
            </a:r>
            <a:r>
              <a:rPr lang="en-US" sz="2400" dirty="0"/>
              <a:t>. </a:t>
            </a:r>
          </a:p>
          <a:p>
            <a:pPr lvl="0"/>
            <a:r>
              <a:rPr lang="en-US" sz="2400" dirty="0"/>
              <a:t>If you signed up for a 2-day class, you must attend both sessions to get credit for attendance.</a:t>
            </a:r>
          </a:p>
          <a:p>
            <a:pPr lvl="0"/>
            <a:r>
              <a:rPr lang="en-US" sz="2400" dirty="0" smtClean="0"/>
              <a:t>Be </a:t>
            </a:r>
            <a:r>
              <a:rPr lang="en-US" sz="2400" dirty="0"/>
              <a:t>sure to take notes and keep any </a:t>
            </a:r>
            <a:r>
              <a:rPr lang="en-US" sz="2400" dirty="0" smtClean="0"/>
              <a:t>handouts.</a:t>
            </a:r>
            <a:endParaRPr lang="en-US" sz="2400" dirty="0"/>
          </a:p>
          <a:p>
            <a:pPr lvl="0"/>
            <a:r>
              <a:rPr lang="en-US" sz="2400" dirty="0" smtClean="0"/>
              <a:t>Plan A and Plan B (in case your first choice of classes are filled)</a:t>
            </a:r>
            <a:endParaRPr lang="en-US" sz="2400" dirty="0"/>
          </a:p>
          <a:p>
            <a:endParaRPr lang="en-US" dirty="0"/>
          </a:p>
        </p:txBody>
      </p:sp>
    </p:spTree>
    <p:extLst>
      <p:ext uri="{BB962C8B-B14F-4D97-AF65-F5344CB8AC3E}">
        <p14:creationId xmlns:p14="http://schemas.microsoft.com/office/powerpoint/2010/main" xmlns="" val="218738394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Clearing Prerequisites</a:t>
            </a:r>
          </a:p>
        </p:txBody>
      </p:sp>
      <p:sp>
        <p:nvSpPr>
          <p:cNvPr id="3" name="Content Placeholder 2"/>
          <p:cNvSpPr>
            <a:spLocks noGrp="1"/>
          </p:cNvSpPr>
          <p:nvPr>
            <p:ph sz="quarter" idx="1"/>
          </p:nvPr>
        </p:nvSpPr>
        <p:spPr/>
        <p:txBody>
          <a:bodyPr>
            <a:normAutofit/>
          </a:bodyPr>
          <a:lstStyle/>
          <a:p>
            <a:pPr lvl="0"/>
            <a:r>
              <a:rPr lang="en-US" sz="2400" dirty="0"/>
              <a:t>If you completed the prerequisite at another educational institution (high school or college) the Admissions and Records Office will need to clear your prerequisite requirement </a:t>
            </a:r>
            <a:r>
              <a:rPr lang="en-US" sz="2400" b="1" dirty="0"/>
              <a:t>prior to your registration appointment time</a:t>
            </a:r>
            <a:r>
              <a:rPr lang="en-US" sz="2400" dirty="0"/>
              <a:t>, so plan ahead.   </a:t>
            </a:r>
          </a:p>
          <a:p>
            <a:pPr lvl="0"/>
            <a:r>
              <a:rPr lang="en-US" sz="2400" dirty="0"/>
              <a:t>Submit transcripts to clear prerequisite requirements.</a:t>
            </a:r>
            <a:r>
              <a:rPr lang="en-US" sz="2400" b="1" i="1" dirty="0"/>
              <a:t>  </a:t>
            </a:r>
            <a:r>
              <a:rPr lang="en-US" sz="2400" dirty="0"/>
              <a:t>High school transcripts are not required for admission to </a:t>
            </a:r>
            <a:r>
              <a:rPr lang="en-US" sz="2400" dirty="0" smtClean="0"/>
              <a:t>DVC</a:t>
            </a:r>
          </a:p>
          <a:p>
            <a:pPr lvl="0"/>
            <a:r>
              <a:rPr lang="en-US" sz="2400" dirty="0" smtClean="0"/>
              <a:t>Sufficient </a:t>
            </a:r>
            <a:r>
              <a:rPr lang="en-US" sz="2400" dirty="0"/>
              <a:t>completion of a prerequisite is a C grade or better.  </a:t>
            </a:r>
            <a:endParaRPr lang="en-US" sz="2400" dirty="0" smtClean="0"/>
          </a:p>
          <a:p>
            <a:pPr lvl="0"/>
            <a:r>
              <a:rPr lang="en-US" sz="2400" dirty="0" smtClean="0"/>
              <a:t>To </a:t>
            </a:r>
            <a:r>
              <a:rPr lang="en-US" sz="2400" dirty="0"/>
              <a:t>clear a prerequisite you must submit a completed Prerequisite Form and attach your supporting documentation.   </a:t>
            </a:r>
          </a:p>
          <a:p>
            <a:r>
              <a:rPr lang="en-US" sz="2400" dirty="0"/>
              <a:t>For more information about prerequisites, see </a:t>
            </a:r>
            <a:r>
              <a:rPr lang="en-US" sz="2400" u="sng" dirty="0">
                <a:hlinkClick r:id="rId2"/>
              </a:rPr>
              <a:t>www.dvc.edu/prerequisites</a:t>
            </a:r>
            <a:endParaRPr lang="en-US" sz="2400" dirty="0"/>
          </a:p>
        </p:txBody>
      </p:sp>
      <p:pic>
        <p:nvPicPr>
          <p:cNvPr id="2050" name="Picture 2" descr="C:\Users\auawithya723\AppData\Local\Microsoft\Windows\Temporary Internet Files\Content.IE5\0X4K24WZ\MC900105192[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162800" y="5257800"/>
            <a:ext cx="1814170" cy="137617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3895549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t="-6000" b="-6000"/>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28625" y="285750"/>
            <a:ext cx="8229600" cy="857234"/>
          </a:xfrm>
        </p:spPr>
        <p:txBody>
          <a:bodyPr rtlCol="0">
            <a:normAutofit/>
          </a:bodyPr>
          <a:lstStyle/>
          <a:p>
            <a:pPr fontAlgn="auto">
              <a:spcAft>
                <a:spcPts val="0"/>
              </a:spcAft>
              <a:defRPr/>
            </a:pPr>
            <a:r>
              <a:rPr lang="en-US" dirty="0"/>
              <a:t>Top Reasons to Attend DVC:</a:t>
            </a:r>
            <a:endParaRPr lang="fr-CA" dirty="0" smtClean="0">
              <a:solidFill>
                <a:schemeClr val="tx1">
                  <a:lumMod val="75000"/>
                  <a:lumOff val="25000"/>
                </a:schemeClr>
              </a:solidFill>
            </a:endParaRPr>
          </a:p>
        </p:txBody>
      </p:sp>
      <p:sp>
        <p:nvSpPr>
          <p:cNvPr id="3" name="Espace réservé du contenu 2"/>
          <p:cNvSpPr>
            <a:spLocks noGrp="1"/>
          </p:cNvSpPr>
          <p:nvPr>
            <p:ph sz="quarter" idx="1"/>
          </p:nvPr>
        </p:nvSpPr>
        <p:spPr>
          <a:xfrm>
            <a:off x="428625" y="1917710"/>
            <a:ext cx="8229600" cy="4511686"/>
          </a:xfrm>
        </p:spPr>
        <p:txBody>
          <a:bodyPr rtlCol="0">
            <a:normAutofit/>
          </a:bodyPr>
          <a:lstStyle/>
          <a:p>
            <a:r>
              <a:rPr lang="en-US" sz="2200" b="1" dirty="0">
                <a:solidFill>
                  <a:srgbClr val="0070C0"/>
                </a:solidFill>
                <a:latin typeface="Arial Black" pitchFamily="34" charset="0"/>
              </a:rPr>
              <a:t>DEDICATED</a:t>
            </a:r>
            <a:r>
              <a:rPr lang="en-US" dirty="0"/>
              <a:t> staff and faculty to help you</a:t>
            </a:r>
          </a:p>
          <a:p>
            <a:r>
              <a:rPr lang="en-US" sz="2200" b="1" dirty="0">
                <a:solidFill>
                  <a:srgbClr val="0070C0"/>
                </a:solidFill>
                <a:latin typeface="Arial Black" pitchFamily="34" charset="0"/>
              </a:rPr>
              <a:t>NEW</a:t>
            </a:r>
            <a:r>
              <a:rPr lang="en-US" dirty="0"/>
              <a:t> state of the art buildings</a:t>
            </a:r>
          </a:p>
          <a:p>
            <a:r>
              <a:rPr lang="en-US" sz="2200" b="1" dirty="0">
                <a:solidFill>
                  <a:srgbClr val="0070C0"/>
                </a:solidFill>
                <a:latin typeface="Arial Black" pitchFamily="34" charset="0"/>
              </a:rPr>
              <a:t>NEAR BY </a:t>
            </a:r>
            <a:r>
              <a:rPr lang="en-US" dirty="0"/>
              <a:t>campus locations </a:t>
            </a:r>
          </a:p>
          <a:p>
            <a:r>
              <a:rPr lang="en-US" sz="2200" b="1" dirty="0">
                <a:solidFill>
                  <a:srgbClr val="0070C0"/>
                </a:solidFill>
                <a:latin typeface="Arial Black" pitchFamily="34" charset="0"/>
              </a:rPr>
              <a:t>LOW TUITION</a:t>
            </a:r>
            <a:r>
              <a:rPr lang="en-US" dirty="0"/>
              <a:t>, financial aid and scholarships</a:t>
            </a:r>
          </a:p>
          <a:p>
            <a:r>
              <a:rPr lang="en-US" sz="2200" b="1" dirty="0">
                <a:solidFill>
                  <a:srgbClr val="0070C0"/>
                </a:solidFill>
                <a:latin typeface="Arial Black" pitchFamily="34" charset="0"/>
              </a:rPr>
              <a:t>TRANSFER </a:t>
            </a:r>
            <a:r>
              <a:rPr lang="en-US" dirty="0"/>
              <a:t>to UCs, CSUs and many four year colleges</a:t>
            </a:r>
          </a:p>
          <a:p>
            <a:r>
              <a:rPr lang="en-US" sz="2200" b="1" dirty="0">
                <a:solidFill>
                  <a:srgbClr val="0070C0"/>
                </a:solidFill>
                <a:latin typeface="Arial Black" pitchFamily="34" charset="0"/>
              </a:rPr>
              <a:t>#1 TRANSFER </a:t>
            </a:r>
            <a:r>
              <a:rPr lang="en-US" dirty="0"/>
              <a:t>to Berkeley, Davis, CSUEB and </a:t>
            </a:r>
            <a:endParaRPr lang="en-US" dirty="0" smtClean="0"/>
          </a:p>
          <a:p>
            <a:pPr marL="0" indent="0">
              <a:buNone/>
            </a:pPr>
            <a:r>
              <a:rPr lang="en-US" dirty="0" smtClean="0"/>
              <a:t>   St</a:t>
            </a:r>
            <a:r>
              <a:rPr lang="en-US" dirty="0"/>
              <a:t>. Mary’s</a:t>
            </a:r>
          </a:p>
          <a:p>
            <a:pPr fontAlgn="auto">
              <a:spcAft>
                <a:spcPts val="0"/>
              </a:spcAft>
              <a:buFont typeface="Arial" pitchFamily="34" charset="0"/>
              <a:buChar char="•"/>
              <a:defRPr/>
            </a:pPr>
            <a:endParaRPr lang="fr-CA" dirty="0" smtClean="0">
              <a:solidFill>
                <a:schemeClr val="tx1">
                  <a:lumMod val="75000"/>
                  <a:lumOff val="25000"/>
                </a:schemeClr>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Register for your classes!</a:t>
            </a:r>
          </a:p>
        </p:txBody>
      </p:sp>
      <p:sp>
        <p:nvSpPr>
          <p:cNvPr id="3" name="Content Placeholder 2"/>
          <p:cNvSpPr>
            <a:spLocks noGrp="1"/>
          </p:cNvSpPr>
          <p:nvPr>
            <p:ph sz="quarter" idx="1"/>
          </p:nvPr>
        </p:nvSpPr>
        <p:spPr>
          <a:xfrm>
            <a:off x="457200" y="1600200"/>
            <a:ext cx="8229600" cy="4876800"/>
          </a:xfrm>
        </p:spPr>
        <p:txBody>
          <a:bodyPr>
            <a:normAutofit fontScale="92500"/>
          </a:bodyPr>
          <a:lstStyle/>
          <a:p>
            <a:pPr lvl="0"/>
            <a:r>
              <a:rPr lang="en-US" sz="2400" dirty="0"/>
              <a:t>Registration appointments can be viewed on </a:t>
            </a:r>
            <a:r>
              <a:rPr lang="en-US" sz="2400" dirty="0" err="1"/>
              <a:t>WebAdvisor</a:t>
            </a:r>
            <a:r>
              <a:rPr lang="en-US" sz="2400" dirty="0"/>
              <a:t>. </a:t>
            </a:r>
            <a:r>
              <a:rPr lang="en-US" sz="2400" dirty="0" smtClean="0"/>
              <a:t>Go </a:t>
            </a:r>
            <a:r>
              <a:rPr lang="en-US" sz="2400"/>
              <a:t>to </a:t>
            </a:r>
            <a:r>
              <a:rPr lang="en-US" sz="2400" u="sng" smtClean="0">
                <a:hlinkClick r:id="rId2"/>
              </a:rPr>
              <a:t>www.dvc.edu/</a:t>
            </a:r>
            <a:r>
              <a:rPr lang="en-US" sz="2400" b="1" u="sng" smtClean="0">
                <a:hlinkClick r:id="rId2"/>
              </a:rPr>
              <a:t>webadvisor</a:t>
            </a:r>
            <a:endParaRPr lang="en-US" sz="2400" b="1" u="sng" smtClean="0"/>
          </a:p>
          <a:p>
            <a:pPr lvl="0"/>
            <a:r>
              <a:rPr lang="en-US" sz="2400" smtClean="0"/>
              <a:t>In </a:t>
            </a:r>
            <a:r>
              <a:rPr lang="en-US" sz="2400" dirty="0" err="1"/>
              <a:t>WebAdvisor</a:t>
            </a:r>
            <a:r>
              <a:rPr lang="en-US" sz="2400" dirty="0"/>
              <a:t>, click on </a:t>
            </a:r>
            <a:r>
              <a:rPr lang="en-US" sz="2400" i="1" dirty="0"/>
              <a:t>Registration</a:t>
            </a:r>
            <a:r>
              <a:rPr lang="en-US" sz="2400" dirty="0"/>
              <a:t>, then choose “My Priority Registration Dates” to see what date and time you can begin registering for classes.   This is an </a:t>
            </a:r>
            <a:r>
              <a:rPr lang="en-US" sz="2400" b="1" dirty="0"/>
              <a:t>online</a:t>
            </a:r>
            <a:r>
              <a:rPr lang="en-US" sz="2400" dirty="0"/>
              <a:t> registration appointment, not in person.</a:t>
            </a:r>
          </a:p>
          <a:p>
            <a:pPr lvl="0"/>
            <a:r>
              <a:rPr lang="en-US" sz="2400" dirty="0"/>
              <a:t>Register online using </a:t>
            </a:r>
            <a:r>
              <a:rPr lang="en-US" sz="2400" dirty="0" err="1"/>
              <a:t>WebAdvisor</a:t>
            </a:r>
            <a:r>
              <a:rPr lang="en-US" sz="2400" dirty="0"/>
              <a:t> on your assigned priority registration date at time.  </a:t>
            </a:r>
          </a:p>
          <a:p>
            <a:pPr lvl="0"/>
            <a:r>
              <a:rPr lang="en-US" sz="2400" dirty="0"/>
              <a:t>Make sure you know how to log in and use </a:t>
            </a:r>
            <a:r>
              <a:rPr lang="en-US" sz="2400" dirty="0" err="1"/>
              <a:t>WebAdvisor</a:t>
            </a:r>
            <a:r>
              <a:rPr lang="en-US" sz="2400" dirty="0"/>
              <a:t> </a:t>
            </a:r>
            <a:r>
              <a:rPr lang="en-US" sz="2400" b="1" dirty="0"/>
              <a:t>before </a:t>
            </a:r>
            <a:r>
              <a:rPr lang="en-US" sz="2400" dirty="0"/>
              <a:t>your registration day.  Assistance with </a:t>
            </a:r>
            <a:r>
              <a:rPr lang="en-US" sz="2400" dirty="0" err="1"/>
              <a:t>WebAdvisor</a:t>
            </a:r>
            <a:r>
              <a:rPr lang="en-US" sz="2400" dirty="0"/>
              <a:t> is provided at the Pleasant Hill Enrollment Lab or the San Ramon West Lobby.  </a:t>
            </a:r>
          </a:p>
          <a:p>
            <a:pPr lvl="0"/>
            <a:r>
              <a:rPr lang="en-US" sz="2400" dirty="0"/>
              <a:t>Be sure to follow the instructions carefully and </a:t>
            </a:r>
            <a:r>
              <a:rPr lang="en-US" sz="2400" b="1" dirty="0"/>
              <a:t>print a copy</a:t>
            </a:r>
            <a:r>
              <a:rPr lang="en-US" sz="2400" dirty="0"/>
              <a:t> of your schedule for proof of registration. </a:t>
            </a:r>
          </a:p>
          <a:p>
            <a:endParaRPr lang="en-US" dirty="0"/>
          </a:p>
        </p:txBody>
      </p:sp>
      <p:pic>
        <p:nvPicPr>
          <p:cNvPr id="4" name="Picture 2" descr="C:\Documents and Settings\auawithy\Local Settings\Temporary Internet Files\Content.IE5\LX5857I9\MC900056794[1].wmf"/>
          <p:cNvPicPr>
            <a:picLocks noChangeAspect="1" noChangeArrowheads="1"/>
          </p:cNvPicPr>
          <p:nvPr/>
        </p:nvPicPr>
        <p:blipFill>
          <a:blip r:embed="rId3" cstate="print"/>
          <a:srcRect/>
          <a:stretch>
            <a:fillRect/>
          </a:stretch>
        </p:blipFill>
        <p:spPr bwMode="auto">
          <a:xfrm>
            <a:off x="6553200" y="152400"/>
            <a:ext cx="1879092" cy="919886"/>
          </a:xfrm>
          <a:prstGeom prst="rect">
            <a:avLst/>
          </a:prstGeom>
          <a:noFill/>
        </p:spPr>
      </p:pic>
    </p:spTree>
    <p:extLst>
      <p:ext uri="{BB962C8B-B14F-4D97-AF65-F5344CB8AC3E}">
        <p14:creationId xmlns:p14="http://schemas.microsoft.com/office/powerpoint/2010/main" xmlns="" val="404328765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The BIG Steps are:</a:t>
            </a:r>
          </a:p>
        </p:txBody>
      </p:sp>
      <p:sp>
        <p:nvSpPr>
          <p:cNvPr id="3" name="Content Placeholder 2"/>
          <p:cNvSpPr>
            <a:spLocks noGrp="1"/>
          </p:cNvSpPr>
          <p:nvPr>
            <p:ph sz="quarter" idx="1"/>
          </p:nvPr>
        </p:nvSpPr>
        <p:spPr/>
        <p:txBody>
          <a:bodyPr>
            <a:normAutofit/>
          </a:bodyPr>
          <a:lstStyle/>
          <a:p>
            <a:pPr>
              <a:buNone/>
            </a:pPr>
            <a:r>
              <a:rPr lang="en-US" b="1" dirty="0"/>
              <a:t>Complete these </a:t>
            </a:r>
            <a:r>
              <a:rPr lang="en-US" b="1" dirty="0" smtClean="0"/>
              <a:t>four  </a:t>
            </a:r>
            <a:r>
              <a:rPr lang="en-US" b="1" dirty="0"/>
              <a:t>simple steps:</a:t>
            </a:r>
          </a:p>
          <a:p>
            <a:r>
              <a:rPr lang="en-US" b="1" dirty="0">
                <a:solidFill>
                  <a:srgbClr val="FF0000"/>
                </a:solidFill>
              </a:rPr>
              <a:t>Application</a:t>
            </a:r>
          </a:p>
          <a:p>
            <a:r>
              <a:rPr lang="en-US" b="1" dirty="0">
                <a:solidFill>
                  <a:srgbClr val="FF0000"/>
                </a:solidFill>
              </a:rPr>
              <a:t>Assessment</a:t>
            </a:r>
          </a:p>
          <a:p>
            <a:r>
              <a:rPr lang="en-US" b="1" dirty="0">
                <a:solidFill>
                  <a:srgbClr val="FF0000"/>
                </a:solidFill>
              </a:rPr>
              <a:t>Counseling 95 </a:t>
            </a:r>
          </a:p>
          <a:p>
            <a:r>
              <a:rPr lang="en-US" b="1" dirty="0">
                <a:solidFill>
                  <a:srgbClr val="FF0000"/>
                </a:solidFill>
              </a:rPr>
              <a:t>Registration  </a:t>
            </a:r>
          </a:p>
          <a:p>
            <a:pPr>
              <a:buNone/>
            </a:pPr>
            <a:endParaRPr lang="en-US" b="1" dirty="0">
              <a:solidFill>
                <a:srgbClr val="FF0000"/>
              </a:solidFill>
            </a:endParaRPr>
          </a:p>
          <a:p>
            <a:pPr>
              <a:buNone/>
            </a:pPr>
            <a:r>
              <a:rPr lang="en-US" dirty="0"/>
              <a:t>EQUALS better registration date!</a:t>
            </a:r>
          </a:p>
          <a:p>
            <a:pPr>
              <a:buNone/>
            </a:pPr>
            <a:r>
              <a:rPr lang="en-US" dirty="0"/>
              <a:t>BETTER chances of getting YOUR classes</a:t>
            </a:r>
          </a:p>
          <a:p>
            <a:endParaRPr lang="en-US" dirty="0"/>
          </a:p>
        </p:txBody>
      </p:sp>
      <p:pic>
        <p:nvPicPr>
          <p:cNvPr id="1026" name="Picture 2" descr="C:\Users\auawithya723\AppData\Local\Microsoft\Windows\Temporary Internet Files\Content.IE5\0X4K24WZ\MP900387266[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858000" y="1752600"/>
            <a:ext cx="2075688" cy="4419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1122895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Important TIPS</a:t>
            </a:r>
            <a:endParaRPr lang="en-US" b="1" dirty="0">
              <a:solidFill>
                <a:srgbClr val="FF0000"/>
              </a:solidFill>
            </a:endParaRPr>
          </a:p>
        </p:txBody>
      </p:sp>
      <p:sp>
        <p:nvSpPr>
          <p:cNvPr id="3" name="Content Placeholder 2"/>
          <p:cNvSpPr>
            <a:spLocks noGrp="1"/>
          </p:cNvSpPr>
          <p:nvPr>
            <p:ph sz="quarter" idx="1"/>
          </p:nvPr>
        </p:nvSpPr>
        <p:spPr/>
        <p:txBody>
          <a:bodyPr>
            <a:normAutofit/>
          </a:bodyPr>
          <a:lstStyle/>
          <a:p>
            <a:r>
              <a:rPr lang="en-US" dirty="0" smtClean="0">
                <a:hlinkClick r:id="rId2"/>
              </a:rPr>
              <a:t>Get to know www.dvc.edu</a:t>
            </a:r>
            <a:endParaRPr lang="en-US" dirty="0"/>
          </a:p>
          <a:p>
            <a:r>
              <a:rPr lang="en-US" dirty="0"/>
              <a:t>Resources at your fingertips</a:t>
            </a:r>
          </a:p>
          <a:p>
            <a:r>
              <a:rPr lang="en-US" dirty="0"/>
              <a:t>Once classes begin, see a counselor on a regular basis</a:t>
            </a:r>
          </a:p>
          <a:p>
            <a:r>
              <a:rPr lang="en-US" dirty="0"/>
              <a:t>Form an education plan</a:t>
            </a:r>
          </a:p>
          <a:p>
            <a:r>
              <a:rPr lang="en-US" dirty="0"/>
              <a:t>Sign up as soon as you can</a:t>
            </a:r>
          </a:p>
          <a:p>
            <a:r>
              <a:rPr lang="en-US" dirty="0"/>
              <a:t>Get to know your instructors, and classmates</a:t>
            </a:r>
          </a:p>
          <a:p>
            <a:r>
              <a:rPr lang="en-US" dirty="0"/>
              <a:t>Form study groups, utilize tutoring services</a:t>
            </a:r>
          </a:p>
          <a:p>
            <a:endParaRPr lang="en-US" dirty="0"/>
          </a:p>
        </p:txBody>
      </p:sp>
      <p:pic>
        <p:nvPicPr>
          <p:cNvPr id="1026" name="Picture 2" descr="C:\Users\auawithya723\AppData\Local\Microsoft\Windows\Temporary Internet Files\Content.IE5\4L026BYK\MC900412392[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629400" y="304800"/>
            <a:ext cx="2311651" cy="188161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8572216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last thing...</a:t>
            </a:r>
            <a:endParaRPr lang="en-US" dirty="0"/>
          </a:p>
        </p:txBody>
      </p:sp>
      <p:pic>
        <p:nvPicPr>
          <p:cNvPr id="4" name="Content Placeholder 3" descr="https://sphotos-b.xx.fbcdn.net/hphotos-ash4/250781_511366142239421_1718138058_n.jpg"/>
          <p:cNvPicPr>
            <a:picLocks noGrp="1"/>
          </p:cNvPicPr>
          <p:nvPr>
            <p:ph sz="quarter" idx="1"/>
          </p:nvPr>
        </p:nvPicPr>
        <p:blipFill>
          <a:blip r:embed="rId2" cstate="print"/>
          <a:srcRect/>
          <a:stretch>
            <a:fillRect/>
          </a:stretch>
        </p:blipFill>
        <p:spPr bwMode="auto">
          <a:xfrm>
            <a:off x="914400" y="1600200"/>
            <a:ext cx="7467600" cy="4495800"/>
          </a:xfrm>
          <a:prstGeom prst="rect">
            <a:avLst/>
          </a:prstGeom>
          <a:noFill/>
          <a:ln w="9525">
            <a:noFill/>
            <a:miter lim="800000"/>
            <a:headEnd/>
            <a:tailEnd/>
          </a:ln>
        </p:spPr>
      </p:pic>
    </p:spTree>
    <p:extLst>
      <p:ext uri="{BB962C8B-B14F-4D97-AF65-F5344CB8AC3E}">
        <p14:creationId xmlns:p14="http://schemas.microsoft.com/office/powerpoint/2010/main" xmlns="" val="2758861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6000" b="-6000"/>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381000" y="274638"/>
            <a:ext cx="8305800" cy="792162"/>
          </a:xfrm>
        </p:spPr>
        <p:txBody>
          <a:bodyPr rtlCol="0">
            <a:normAutofit fontScale="90000"/>
          </a:bodyPr>
          <a:lstStyle/>
          <a:p>
            <a:pPr algn="l" fontAlgn="auto">
              <a:spcAft>
                <a:spcPts val="0"/>
              </a:spcAft>
              <a:defRPr/>
            </a:pPr>
            <a:r>
              <a:rPr lang="en-US" dirty="0" smtClean="0">
                <a:solidFill>
                  <a:srgbClr val="FF0000"/>
                </a:solidFill>
              </a:rPr>
              <a:t> </a:t>
            </a:r>
            <a:br>
              <a:rPr lang="en-US" dirty="0" smtClean="0">
                <a:solidFill>
                  <a:srgbClr val="FF0000"/>
                </a:solidFill>
              </a:rPr>
            </a:br>
            <a:r>
              <a:rPr lang="en-US" b="1" dirty="0" smtClean="0">
                <a:solidFill>
                  <a:srgbClr val="FF0000"/>
                </a:solidFill>
              </a:rPr>
              <a:t>Important </a:t>
            </a:r>
            <a:r>
              <a:rPr lang="en-US" b="1" dirty="0">
                <a:solidFill>
                  <a:srgbClr val="FF0000"/>
                </a:solidFill>
              </a:rPr>
              <a:t>Steps to SUCCESS</a:t>
            </a:r>
            <a:endParaRPr lang="fr-CA" b="1" dirty="0" smtClean="0">
              <a:solidFill>
                <a:schemeClr val="tx1">
                  <a:lumMod val="75000"/>
                  <a:lumOff val="25000"/>
                </a:schemeClr>
              </a:solidFill>
            </a:endParaRPr>
          </a:p>
        </p:txBody>
      </p:sp>
      <p:sp>
        <p:nvSpPr>
          <p:cNvPr id="3" name="Espace réservé du contenu 2"/>
          <p:cNvSpPr>
            <a:spLocks noGrp="1"/>
          </p:cNvSpPr>
          <p:nvPr>
            <p:ph sz="quarter" idx="1"/>
          </p:nvPr>
        </p:nvSpPr>
        <p:spPr>
          <a:xfrm>
            <a:off x="2357438" y="1600200"/>
            <a:ext cx="6329362" cy="4525963"/>
          </a:xfrm>
        </p:spPr>
        <p:txBody>
          <a:bodyPr rtlCol="0">
            <a:normAutofit/>
          </a:bodyPr>
          <a:lstStyle/>
          <a:p>
            <a:pPr marL="1024128" indent="-914400">
              <a:buFont typeface="+mj-lt"/>
              <a:buAutoNum type="arabicPeriod"/>
            </a:pPr>
            <a:r>
              <a:rPr lang="en-US" sz="4000" dirty="0"/>
              <a:t>Application</a:t>
            </a:r>
          </a:p>
          <a:p>
            <a:pPr marL="1024128" indent="-914400">
              <a:buFont typeface="+mj-lt"/>
              <a:buAutoNum type="arabicPeriod"/>
            </a:pPr>
            <a:r>
              <a:rPr lang="en-US" sz="4000" dirty="0"/>
              <a:t>Assessment</a:t>
            </a:r>
          </a:p>
          <a:p>
            <a:pPr marL="1024128" indent="-914400">
              <a:buFont typeface="+mj-lt"/>
              <a:buAutoNum type="arabicPeriod"/>
            </a:pPr>
            <a:r>
              <a:rPr lang="en-US" sz="4000" dirty="0"/>
              <a:t>Counseling 95	</a:t>
            </a:r>
          </a:p>
          <a:p>
            <a:pPr marL="1024128" indent="-914400">
              <a:buFont typeface="+mj-lt"/>
              <a:buAutoNum type="arabicPeriod"/>
            </a:pPr>
            <a:r>
              <a:rPr lang="en-US" sz="4000" dirty="0" smtClean="0"/>
              <a:t>Registration</a:t>
            </a:r>
          </a:p>
          <a:p>
            <a:pPr marL="109728" indent="0">
              <a:buNone/>
            </a:pPr>
            <a:endParaRPr lang="en-US" sz="4000" dirty="0"/>
          </a:p>
          <a:p>
            <a:pPr fontAlgn="auto">
              <a:spcAft>
                <a:spcPts val="0"/>
              </a:spcAft>
              <a:buFont typeface="Arial" pitchFamily="34" charset="0"/>
              <a:buChar char="•"/>
              <a:defRPr/>
            </a:pPr>
            <a:endParaRPr lang="fr-CA" dirty="0" smtClean="0">
              <a:solidFill>
                <a:schemeClr val="tx1">
                  <a:lumMod val="75000"/>
                  <a:lumOff val="25000"/>
                </a:schemeClr>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a:bodyPr>
          <a:lstStyle/>
          <a:p>
            <a:pPr fontAlgn="auto">
              <a:spcAft>
                <a:spcPts val="0"/>
              </a:spcAft>
              <a:defRPr/>
            </a:pPr>
            <a:r>
              <a:rPr lang="fr-CA" b="1" dirty="0" smtClean="0">
                <a:solidFill>
                  <a:srgbClr val="FF0000"/>
                </a:solidFill>
              </a:rPr>
              <a:t>Application</a:t>
            </a:r>
          </a:p>
        </p:txBody>
      </p:sp>
      <p:sp>
        <p:nvSpPr>
          <p:cNvPr id="5" name="Espace réservé du contenu 2"/>
          <p:cNvSpPr>
            <a:spLocks noGrp="1"/>
          </p:cNvSpPr>
          <p:nvPr>
            <p:ph sz="quarter" idx="1"/>
          </p:nvPr>
        </p:nvSpPr>
        <p:spPr>
          <a:xfrm>
            <a:off x="428596" y="1928802"/>
            <a:ext cx="8229600" cy="4525963"/>
          </a:xfrm>
        </p:spPr>
        <p:txBody>
          <a:bodyPr rtlCol="0">
            <a:normAutofit lnSpcReduction="10000"/>
          </a:bodyPr>
          <a:lstStyle/>
          <a:p>
            <a:pPr marL="0" indent="0" fontAlgn="auto">
              <a:spcAft>
                <a:spcPts val="0"/>
              </a:spcAft>
              <a:buNone/>
              <a:defRPr/>
            </a:pPr>
            <a:r>
              <a:rPr lang="en-US" sz="3200" b="1" dirty="0">
                <a:solidFill>
                  <a:srgbClr val="002060"/>
                </a:solidFill>
              </a:rPr>
              <a:t>Graduating high school seniors</a:t>
            </a:r>
            <a:r>
              <a:rPr lang="en-US" sz="3200" dirty="0">
                <a:solidFill>
                  <a:srgbClr val="002060"/>
                </a:solidFill>
              </a:rPr>
              <a:t>:  </a:t>
            </a:r>
            <a:endParaRPr lang="en-US" sz="3200" dirty="0" smtClean="0">
              <a:solidFill>
                <a:srgbClr val="002060"/>
              </a:solidFill>
            </a:endParaRPr>
          </a:p>
          <a:p>
            <a:pPr marL="0" indent="0" fontAlgn="auto">
              <a:spcAft>
                <a:spcPts val="0"/>
              </a:spcAft>
              <a:buNone/>
              <a:defRPr/>
            </a:pPr>
            <a:r>
              <a:rPr lang="en-US" sz="3200" dirty="0" smtClean="0">
                <a:solidFill>
                  <a:srgbClr val="002060"/>
                </a:solidFill>
              </a:rPr>
              <a:t>APPLY FOR THE SPRING SEMESTER</a:t>
            </a:r>
          </a:p>
          <a:p>
            <a:pPr fontAlgn="auto">
              <a:spcAft>
                <a:spcPts val="0"/>
              </a:spcAft>
              <a:buFont typeface="Arial" pitchFamily="34" charset="0"/>
              <a:buChar char="•"/>
              <a:defRPr/>
            </a:pPr>
            <a:endParaRPr lang="en-US" sz="2400" b="1" dirty="0" smtClean="0">
              <a:solidFill>
                <a:srgbClr val="00B050"/>
              </a:solidFill>
            </a:endParaRPr>
          </a:p>
          <a:p>
            <a:pPr fontAlgn="auto">
              <a:spcAft>
                <a:spcPts val="0"/>
              </a:spcAft>
              <a:buFont typeface="Arial" pitchFamily="34" charset="0"/>
              <a:buChar char="•"/>
              <a:defRPr/>
            </a:pPr>
            <a:r>
              <a:rPr lang="en-US" sz="2400" b="1" dirty="0" smtClean="0">
                <a:solidFill>
                  <a:srgbClr val="00B050"/>
                </a:solidFill>
              </a:rPr>
              <a:t>Sign </a:t>
            </a:r>
            <a:r>
              <a:rPr lang="en-US" sz="2400" b="1" dirty="0">
                <a:solidFill>
                  <a:srgbClr val="00B050"/>
                </a:solidFill>
              </a:rPr>
              <a:t>up for Counseling 095 </a:t>
            </a:r>
            <a:r>
              <a:rPr lang="en-US" sz="2400" b="1" dirty="0" smtClean="0">
                <a:solidFill>
                  <a:srgbClr val="00B050"/>
                </a:solidFill>
              </a:rPr>
              <a:t>classes are held between </a:t>
            </a:r>
            <a:r>
              <a:rPr lang="en-US" sz="2400" b="1" dirty="0">
                <a:solidFill>
                  <a:srgbClr val="00B050"/>
                </a:solidFill>
              </a:rPr>
              <a:t>April 6 and May 21 (while still in high school</a:t>
            </a:r>
            <a:r>
              <a:rPr lang="en-US" sz="2400" b="1" dirty="0" smtClean="0">
                <a:solidFill>
                  <a:srgbClr val="00B050"/>
                </a:solidFill>
              </a:rPr>
              <a:t>),</a:t>
            </a:r>
          </a:p>
          <a:p>
            <a:pPr fontAlgn="auto">
              <a:spcAft>
                <a:spcPts val="0"/>
              </a:spcAft>
              <a:buFont typeface="Arial" pitchFamily="34" charset="0"/>
              <a:buChar char="•"/>
              <a:defRPr/>
            </a:pPr>
            <a:r>
              <a:rPr lang="en-US" sz="2400" b="1" dirty="0">
                <a:solidFill>
                  <a:srgbClr val="00B050"/>
                </a:solidFill>
              </a:rPr>
              <a:t>A</a:t>
            </a:r>
            <a:r>
              <a:rPr lang="en-US" sz="2400" b="1" dirty="0" smtClean="0">
                <a:solidFill>
                  <a:srgbClr val="00B050"/>
                </a:solidFill>
              </a:rPr>
              <a:t>pply </a:t>
            </a:r>
            <a:r>
              <a:rPr lang="en-US" sz="2400" b="1" dirty="0">
                <a:solidFill>
                  <a:srgbClr val="00B050"/>
                </a:solidFill>
              </a:rPr>
              <a:t>as a concurrent high school student (</a:t>
            </a:r>
            <a:r>
              <a:rPr lang="en-US" sz="2400" b="1" u="sng" dirty="0">
                <a:solidFill>
                  <a:srgbClr val="00B050"/>
                </a:solidFill>
              </a:rPr>
              <a:t>not</a:t>
            </a:r>
            <a:r>
              <a:rPr lang="en-US" sz="2400" b="1" dirty="0">
                <a:solidFill>
                  <a:srgbClr val="00B050"/>
                </a:solidFill>
              </a:rPr>
              <a:t> a first-time college student).  </a:t>
            </a:r>
            <a:endParaRPr lang="en-US" sz="2400" b="1" dirty="0" smtClean="0">
              <a:solidFill>
                <a:srgbClr val="00B050"/>
              </a:solidFill>
            </a:endParaRPr>
          </a:p>
          <a:p>
            <a:pPr fontAlgn="auto">
              <a:spcAft>
                <a:spcPts val="0"/>
              </a:spcAft>
              <a:buFont typeface="Arial" pitchFamily="34" charset="0"/>
              <a:buChar char="•"/>
              <a:defRPr/>
            </a:pPr>
            <a:endParaRPr lang="en-US" sz="2400" dirty="0"/>
          </a:p>
          <a:p>
            <a:pPr fontAlgn="auto">
              <a:spcAft>
                <a:spcPts val="0"/>
              </a:spcAft>
              <a:buFont typeface="Arial" pitchFamily="34" charset="0"/>
              <a:buChar char="•"/>
              <a:defRPr/>
            </a:pPr>
            <a:r>
              <a:rPr lang="en-US" sz="2400" dirty="0" smtClean="0"/>
              <a:t>If </a:t>
            </a:r>
            <a:r>
              <a:rPr lang="en-US" sz="2400" dirty="0"/>
              <a:t>you want to take a Counseling 095 class anytime after May 25, apply as a first time college student even if your graduation date is in June.</a:t>
            </a:r>
            <a:endParaRPr lang="fr-CA" sz="2400" dirty="0" smtClean="0">
              <a:solidFill>
                <a:schemeClr val="tx1">
                  <a:lumMod val="75000"/>
                  <a:lumOff val="25000"/>
                </a:schemeClr>
              </a:solidFill>
            </a:endParaRPr>
          </a:p>
        </p:txBody>
      </p:sp>
      <p:pic>
        <p:nvPicPr>
          <p:cNvPr id="1026" name="Picture 2" descr="C:\Users\auawithya723\AppData\Local\Microsoft\Windows\Temporary Internet Files\Content.IE5\H39K5NJY\MC900438095[1].wmf"/>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648200" y="228600"/>
            <a:ext cx="3340249" cy="1698625"/>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1000" y="274638"/>
            <a:ext cx="8305800" cy="1143000"/>
          </a:xfrm>
        </p:spPr>
        <p:txBody>
          <a:bodyPr rtlCol="0">
            <a:normAutofit/>
          </a:bodyPr>
          <a:lstStyle/>
          <a:p>
            <a:pPr fontAlgn="auto">
              <a:spcAft>
                <a:spcPts val="0"/>
              </a:spcAft>
              <a:defRPr/>
            </a:pPr>
            <a:r>
              <a:rPr lang="fr-CA" b="1" dirty="0">
                <a:solidFill>
                  <a:srgbClr val="FF0000"/>
                </a:solidFill>
              </a:rPr>
              <a:t>Applying to DVC</a:t>
            </a:r>
          </a:p>
        </p:txBody>
      </p:sp>
      <p:sp>
        <p:nvSpPr>
          <p:cNvPr id="3" name="Espace réservé du contenu 2"/>
          <p:cNvSpPr>
            <a:spLocks noGrp="1"/>
          </p:cNvSpPr>
          <p:nvPr>
            <p:ph sz="quarter" idx="1"/>
          </p:nvPr>
        </p:nvSpPr>
        <p:spPr>
          <a:xfrm>
            <a:off x="838200" y="1600200"/>
            <a:ext cx="7848600" cy="4525963"/>
          </a:xfrm>
        </p:spPr>
        <p:txBody>
          <a:bodyPr rtlCol="0">
            <a:normAutofit/>
          </a:bodyPr>
          <a:lstStyle/>
          <a:p>
            <a:pPr lvl="0"/>
            <a:r>
              <a:rPr lang="en-US" dirty="0"/>
              <a:t>Complete an application for admission online at </a:t>
            </a:r>
            <a:r>
              <a:rPr lang="en-US" u="sng" dirty="0" smtClean="0">
                <a:hlinkClick r:id="rId2"/>
              </a:rPr>
              <a:t>www.dvc.edu/apply</a:t>
            </a:r>
            <a:r>
              <a:rPr lang="en-US" dirty="0"/>
              <a:t>.  </a:t>
            </a:r>
          </a:p>
          <a:p>
            <a:pPr lvl="0"/>
            <a:r>
              <a:rPr lang="en-US" dirty="0"/>
              <a:t>If you are a new user you will need to create an account.   </a:t>
            </a:r>
          </a:p>
          <a:p>
            <a:pPr lvl="0"/>
            <a:r>
              <a:rPr lang="en-US" dirty="0" smtClean="0"/>
              <a:t>If you are a returning </a:t>
            </a:r>
            <a:r>
              <a:rPr lang="en-US" dirty="0" err="1" smtClean="0"/>
              <a:t>OpenCCC</a:t>
            </a:r>
            <a:r>
              <a:rPr lang="en-US" dirty="0" smtClean="0"/>
              <a:t> user and need assistance finding your account, click the “I Forgot My Username” button on the sign in page. </a:t>
            </a:r>
          </a:p>
          <a:p>
            <a:pPr fontAlgn="auto">
              <a:spcAft>
                <a:spcPts val="0"/>
              </a:spcAft>
              <a:buFont typeface="Arial" pitchFamily="34" charset="0"/>
              <a:buChar char="•"/>
              <a:defRPr/>
            </a:pPr>
            <a:endParaRPr lang="fr-CA" dirty="0" smtClean="0">
              <a:solidFill>
                <a:schemeClr val="tx1">
                  <a:lumMod val="75000"/>
                  <a:lumOff val="25000"/>
                </a:schemeClr>
              </a:solidFill>
            </a:endParaRPr>
          </a:p>
        </p:txBody>
      </p:sp>
    </p:spTree>
    <p:extLst>
      <p:ext uri="{BB962C8B-B14F-4D97-AF65-F5344CB8AC3E}">
        <p14:creationId xmlns:p14="http://schemas.microsoft.com/office/powerpoint/2010/main" xmlns="" val="109576912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with </a:t>
            </a:r>
            <a:r>
              <a:rPr lang="en-US" dirty="0" smtClean="0">
                <a:solidFill>
                  <a:srgbClr val="FF0000"/>
                </a:solidFill>
                <a:effectLst>
                  <a:outerShdw blurRad="38100" dist="38100" dir="2700000" algn="tl">
                    <a:srgbClr val="000000">
                      <a:alpha val="43137"/>
                    </a:srgbClr>
                  </a:outerShdw>
                </a:effectLst>
              </a:rPr>
              <a:t>OPEN CCC APPLY</a:t>
            </a:r>
            <a:endParaRPr lang="en-US"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lnSpcReduction="10000"/>
          </a:bodyPr>
          <a:lstStyle/>
          <a:p>
            <a:r>
              <a:rPr lang="en-US" dirty="0" smtClean="0"/>
              <a:t>Remember your log in and password, refer to your guide</a:t>
            </a:r>
          </a:p>
          <a:p>
            <a:r>
              <a:rPr lang="en-US" dirty="0" smtClean="0"/>
              <a:t>3 pages, fill in the boxes</a:t>
            </a:r>
          </a:p>
          <a:p>
            <a:r>
              <a:rPr lang="en-US" dirty="0" smtClean="0"/>
              <a:t>Outside company, we don’t have access to passwords</a:t>
            </a:r>
          </a:p>
          <a:p>
            <a:endParaRPr lang="en-US" dirty="0"/>
          </a:p>
          <a:p>
            <a:r>
              <a:rPr lang="en-US" dirty="0" smtClean="0"/>
              <a:t>START the DVC application</a:t>
            </a:r>
          </a:p>
          <a:p>
            <a:r>
              <a:rPr lang="en-US" dirty="0" smtClean="0"/>
              <a:t>SEMESTER – SPRING 2013</a:t>
            </a:r>
          </a:p>
          <a:p>
            <a:r>
              <a:rPr lang="en-US" dirty="0" smtClean="0"/>
              <a:t>STATUS – High school student taking college class</a:t>
            </a:r>
            <a:endParaRPr lang="en-US" dirty="0"/>
          </a:p>
        </p:txBody>
      </p:sp>
    </p:spTree>
    <p:extLst>
      <p:ext uri="{BB962C8B-B14F-4D97-AF65-F5344CB8AC3E}">
        <p14:creationId xmlns:p14="http://schemas.microsoft.com/office/powerpoint/2010/main" xmlns="" val="3740032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Check Your Email</a:t>
            </a:r>
            <a:endParaRPr lang="en-US" b="1" dirty="0">
              <a:solidFill>
                <a:srgbClr val="FF0000"/>
              </a:solidFill>
            </a:endParaRPr>
          </a:p>
        </p:txBody>
      </p:sp>
      <p:sp>
        <p:nvSpPr>
          <p:cNvPr id="3" name="Content Placeholder 2"/>
          <p:cNvSpPr>
            <a:spLocks noGrp="1"/>
          </p:cNvSpPr>
          <p:nvPr>
            <p:ph sz="quarter" idx="1"/>
          </p:nvPr>
        </p:nvSpPr>
        <p:spPr/>
        <p:txBody>
          <a:bodyPr>
            <a:normAutofit/>
          </a:bodyPr>
          <a:lstStyle/>
          <a:p>
            <a:pPr lvl="0"/>
            <a:r>
              <a:rPr lang="en-US" dirty="0"/>
              <a:t>C</a:t>
            </a:r>
            <a:r>
              <a:rPr lang="en-US" dirty="0" smtClean="0"/>
              <a:t>heck </a:t>
            </a:r>
            <a:r>
              <a:rPr lang="en-US" dirty="0"/>
              <a:t>your email for a welcome message </a:t>
            </a:r>
            <a:endParaRPr lang="en-US" dirty="0" smtClean="0"/>
          </a:p>
          <a:p>
            <a:pPr lvl="0"/>
            <a:r>
              <a:rPr lang="en-US" b="1" dirty="0" smtClean="0">
                <a:solidFill>
                  <a:srgbClr val="00B050"/>
                </a:solidFill>
              </a:rPr>
              <a:t>“</a:t>
            </a:r>
            <a:r>
              <a:rPr lang="en-US" b="1" dirty="0">
                <a:solidFill>
                  <a:srgbClr val="00B050"/>
                </a:solidFill>
              </a:rPr>
              <a:t>Important Information Regarding  Your Student Account” </a:t>
            </a:r>
            <a:r>
              <a:rPr lang="en-US" dirty="0"/>
              <a:t>and you should </a:t>
            </a:r>
            <a:r>
              <a:rPr lang="en-US" b="1" dirty="0"/>
              <a:t>read</a:t>
            </a:r>
            <a:r>
              <a:rPr lang="en-US" dirty="0"/>
              <a:t> this email carefully and </a:t>
            </a:r>
            <a:r>
              <a:rPr lang="en-US" b="1" dirty="0"/>
              <a:t>save</a:t>
            </a:r>
            <a:r>
              <a:rPr lang="en-US" dirty="0"/>
              <a:t> it for future reference.  It will take </a:t>
            </a:r>
            <a:r>
              <a:rPr lang="en-US" b="1" dirty="0"/>
              <a:t>up to 24 hours</a:t>
            </a:r>
            <a:r>
              <a:rPr lang="en-US" dirty="0"/>
              <a:t> </a:t>
            </a:r>
            <a:endParaRPr lang="en-US" dirty="0" smtClean="0"/>
          </a:p>
          <a:p>
            <a:pPr lvl="0"/>
            <a:r>
              <a:rPr lang="en-US" dirty="0" smtClean="0"/>
              <a:t>Begin </a:t>
            </a:r>
            <a:r>
              <a:rPr lang="en-US" dirty="0"/>
              <a:t>using your DVC </a:t>
            </a:r>
            <a:r>
              <a:rPr lang="en-US" dirty="0" err="1"/>
              <a:t>InSite</a:t>
            </a:r>
            <a:r>
              <a:rPr lang="en-US" dirty="0"/>
              <a:t> email and checking it </a:t>
            </a:r>
            <a:r>
              <a:rPr lang="en-US" dirty="0" smtClean="0"/>
              <a:t>regularly</a:t>
            </a:r>
            <a:endParaRPr lang="en-US" dirty="0"/>
          </a:p>
          <a:p>
            <a:pPr lvl="0"/>
            <a:r>
              <a:rPr lang="en-US" dirty="0" smtClean="0"/>
              <a:t>Forward your email to another address</a:t>
            </a:r>
          </a:p>
          <a:p>
            <a:r>
              <a:rPr lang="en-US" dirty="0"/>
              <a:t>Check your spam/junk folder </a:t>
            </a:r>
          </a:p>
          <a:p>
            <a:pPr lvl="0"/>
            <a:endParaRPr lang="en-US" dirty="0" smtClean="0"/>
          </a:p>
        </p:txBody>
      </p:sp>
    </p:spTree>
    <p:extLst>
      <p:ext uri="{BB962C8B-B14F-4D97-AF65-F5344CB8AC3E}">
        <p14:creationId xmlns:p14="http://schemas.microsoft.com/office/powerpoint/2010/main" xmlns="" val="247935093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Your Log in and Password </a:t>
            </a:r>
          </a:p>
        </p:txBody>
      </p:sp>
      <p:sp>
        <p:nvSpPr>
          <p:cNvPr id="3" name="Content Placeholder 2"/>
          <p:cNvSpPr>
            <a:spLocks noGrp="1"/>
          </p:cNvSpPr>
          <p:nvPr>
            <p:ph sz="quarter" idx="1"/>
          </p:nvPr>
        </p:nvSpPr>
        <p:spPr/>
        <p:txBody>
          <a:bodyPr>
            <a:normAutofit/>
          </a:bodyPr>
          <a:lstStyle/>
          <a:p>
            <a:r>
              <a:rPr lang="en-US" sz="2800" dirty="0"/>
              <a:t>Your log in will be the first initial of your first name, your last name and last 3 digits of your DVC ID number </a:t>
            </a:r>
            <a:endParaRPr lang="en-US" sz="2800" dirty="0" smtClean="0"/>
          </a:p>
          <a:p>
            <a:pPr marL="0" indent="0">
              <a:buNone/>
            </a:pPr>
            <a:endParaRPr lang="en-US" sz="2800" dirty="0"/>
          </a:p>
          <a:p>
            <a:r>
              <a:rPr lang="en-US" sz="2800" dirty="0"/>
              <a:t>For example  </a:t>
            </a:r>
            <a:r>
              <a:rPr lang="en-US" sz="2800" b="1" dirty="0">
                <a:solidFill>
                  <a:srgbClr val="FF0000"/>
                </a:solidFill>
                <a:effectLst>
                  <a:outerShdw blurRad="38100" dist="38100" dir="2700000" algn="tl">
                    <a:srgbClr val="000000">
                      <a:alpha val="43137"/>
                    </a:srgbClr>
                  </a:outerShdw>
                </a:effectLst>
              </a:rPr>
              <a:t>S</a:t>
            </a:r>
            <a:r>
              <a:rPr lang="en-US" sz="2800" dirty="0"/>
              <a:t>am </a:t>
            </a:r>
            <a:r>
              <a:rPr lang="en-US" sz="2800" b="1" dirty="0">
                <a:solidFill>
                  <a:srgbClr val="FF0000"/>
                </a:solidFill>
                <a:effectLst>
                  <a:outerShdw blurRad="38100" dist="38100" dir="2700000" algn="tl">
                    <a:srgbClr val="000000">
                      <a:alpha val="43137"/>
                    </a:srgbClr>
                  </a:outerShdw>
                </a:effectLst>
              </a:rPr>
              <a:t>S</a:t>
            </a:r>
            <a:r>
              <a:rPr lang="en-US" sz="2800" dirty="0"/>
              <a:t>mith  ID </a:t>
            </a:r>
            <a:r>
              <a:rPr lang="en-US" sz="2800" dirty="0" smtClean="0"/>
              <a:t>1234</a:t>
            </a:r>
            <a:r>
              <a:rPr lang="en-US" sz="2800" b="1" dirty="0" smtClean="0">
                <a:solidFill>
                  <a:srgbClr val="FF0000"/>
                </a:solidFill>
                <a:effectLst>
                  <a:outerShdw blurRad="38100" dist="38100" dir="2700000" algn="tl">
                    <a:srgbClr val="000000">
                      <a:alpha val="43137"/>
                    </a:srgbClr>
                  </a:outerShdw>
                </a:effectLst>
              </a:rPr>
              <a:t>567</a:t>
            </a:r>
            <a:endParaRPr lang="en-US" sz="2800" b="1" dirty="0">
              <a:solidFill>
                <a:srgbClr val="FF0000"/>
              </a:solidFill>
              <a:effectLst>
                <a:outerShdw blurRad="38100" dist="38100" dir="2700000" algn="tl">
                  <a:srgbClr val="000000">
                    <a:alpha val="43137"/>
                  </a:srgbClr>
                </a:outerShdw>
              </a:effectLst>
            </a:endParaRPr>
          </a:p>
          <a:p>
            <a:r>
              <a:rPr lang="en-US" sz="2800" dirty="0"/>
              <a:t>Log in will be </a:t>
            </a:r>
            <a:r>
              <a:rPr lang="en-US" sz="2800" b="1" dirty="0">
                <a:solidFill>
                  <a:srgbClr val="FF0000"/>
                </a:solidFill>
                <a:effectLst>
                  <a:outerShdw blurRad="38100" dist="38100" dir="2700000" algn="tl">
                    <a:srgbClr val="000000">
                      <a:alpha val="43137"/>
                    </a:srgbClr>
                  </a:outerShdw>
                </a:effectLst>
              </a:rPr>
              <a:t>ssmith567</a:t>
            </a:r>
            <a:r>
              <a:rPr lang="en-US" sz="2800" dirty="0"/>
              <a:t>  (info will be emailed to you)</a:t>
            </a:r>
          </a:p>
          <a:p>
            <a:r>
              <a:rPr lang="en-US" sz="2800" dirty="0" smtClean="0"/>
              <a:t>Password </a:t>
            </a:r>
            <a:r>
              <a:rPr lang="en-US" sz="2800" dirty="0"/>
              <a:t>is your 6 digit BD</a:t>
            </a:r>
          </a:p>
          <a:p>
            <a:endParaRPr lang="en-US" dirty="0"/>
          </a:p>
        </p:txBody>
      </p:sp>
    </p:spTree>
    <p:extLst>
      <p:ext uri="{BB962C8B-B14F-4D97-AF65-F5344CB8AC3E}">
        <p14:creationId xmlns:p14="http://schemas.microsoft.com/office/powerpoint/2010/main" xmlns="" val="117995951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solidFill>
                  <a:srgbClr val="FF0000"/>
                </a:solidFill>
              </a:rPr>
              <a:t>Assessment - Why </a:t>
            </a:r>
            <a:r>
              <a:rPr lang="en-US" b="1" dirty="0">
                <a:solidFill>
                  <a:srgbClr val="FF0000"/>
                </a:solidFill>
              </a:rPr>
              <a:t>take the test?</a:t>
            </a:r>
          </a:p>
        </p:txBody>
      </p:sp>
      <p:sp>
        <p:nvSpPr>
          <p:cNvPr id="3" name="Content Placeholder 2"/>
          <p:cNvSpPr>
            <a:spLocks noGrp="1"/>
          </p:cNvSpPr>
          <p:nvPr>
            <p:ph sz="quarter" idx="1"/>
          </p:nvPr>
        </p:nvSpPr>
        <p:spPr/>
        <p:txBody>
          <a:bodyPr>
            <a:normAutofit/>
          </a:bodyPr>
          <a:lstStyle/>
          <a:p>
            <a:r>
              <a:rPr lang="en-US" b="1" dirty="0">
                <a:solidFill>
                  <a:srgbClr val="00B050"/>
                </a:solidFill>
              </a:rPr>
              <a:t>MUST complete your application before signing up to take the </a:t>
            </a:r>
            <a:r>
              <a:rPr lang="en-US" b="1" dirty="0" smtClean="0">
                <a:solidFill>
                  <a:srgbClr val="00B050"/>
                </a:solidFill>
              </a:rPr>
              <a:t>test</a:t>
            </a:r>
          </a:p>
          <a:p>
            <a:r>
              <a:rPr lang="en-US" b="1" dirty="0">
                <a:solidFill>
                  <a:srgbClr val="00B050"/>
                </a:solidFill>
              </a:rPr>
              <a:t>Your 7 digit DVC ID number is </a:t>
            </a:r>
            <a:r>
              <a:rPr lang="en-US" b="1" dirty="0" smtClean="0">
                <a:solidFill>
                  <a:srgbClr val="00B050"/>
                </a:solidFill>
              </a:rPr>
              <a:t>needed</a:t>
            </a:r>
            <a:endParaRPr lang="en-US" b="1" dirty="0">
              <a:solidFill>
                <a:srgbClr val="00B050"/>
              </a:solidFill>
            </a:endParaRPr>
          </a:p>
          <a:p>
            <a:pPr marL="0" indent="0">
              <a:buNone/>
            </a:pPr>
            <a:endParaRPr lang="en-US" dirty="0" smtClean="0"/>
          </a:p>
          <a:p>
            <a:r>
              <a:rPr lang="en-US" dirty="0" smtClean="0"/>
              <a:t>Correct </a:t>
            </a:r>
            <a:r>
              <a:rPr lang="en-US" dirty="0"/>
              <a:t>course placement to help you succeed</a:t>
            </a:r>
          </a:p>
          <a:p>
            <a:r>
              <a:rPr lang="en-US" dirty="0"/>
              <a:t>Determine where your academic skills are</a:t>
            </a:r>
          </a:p>
          <a:p>
            <a:r>
              <a:rPr lang="en-US" dirty="0" smtClean="0"/>
              <a:t>Please </a:t>
            </a:r>
            <a:r>
              <a:rPr lang="en-US" dirty="0"/>
              <a:t>arrive on time</a:t>
            </a:r>
          </a:p>
        </p:txBody>
      </p:sp>
    </p:spTree>
    <p:extLst>
      <p:ext uri="{BB962C8B-B14F-4D97-AF65-F5344CB8AC3E}">
        <p14:creationId xmlns:p14="http://schemas.microsoft.com/office/powerpoint/2010/main" xmlns="" val="128007907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6D81CFD-CA74-45F2-9DAF-01B752EE31F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Median</Template>
  <TotalTime>133</TotalTime>
  <Words>1307</Words>
  <Application>Microsoft Office PowerPoint</Application>
  <PresentationFormat>On-screen Show (4:3)</PresentationFormat>
  <Paragraphs>156</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Median</vt:lpstr>
      <vt:lpstr>Welcome to the  High School Info Session </vt:lpstr>
      <vt:lpstr>Top Reasons to Attend DVC:</vt:lpstr>
      <vt:lpstr>  Important Steps to SUCCESS</vt:lpstr>
      <vt:lpstr>Application</vt:lpstr>
      <vt:lpstr>Applying to DVC</vt:lpstr>
      <vt:lpstr>Start with OPEN CCC APPLY</vt:lpstr>
      <vt:lpstr>Check Your Email</vt:lpstr>
      <vt:lpstr>Your Log in and Password </vt:lpstr>
      <vt:lpstr>Assessment - Why take the test?</vt:lpstr>
      <vt:lpstr>English Test – 2 Parts</vt:lpstr>
      <vt:lpstr>English Testing Exemptions</vt:lpstr>
      <vt:lpstr>Math Testing Exemptions</vt:lpstr>
      <vt:lpstr>Which test is right for you?</vt:lpstr>
      <vt:lpstr>Can you do it?</vt:lpstr>
      <vt:lpstr>Yes, I can do it!</vt:lpstr>
      <vt:lpstr>Show Proof of Exemptions</vt:lpstr>
      <vt:lpstr>Register for Counseling 95 – March 1</vt:lpstr>
      <vt:lpstr>Attending Counseling 95</vt:lpstr>
      <vt:lpstr>Clearing Prerequisites</vt:lpstr>
      <vt:lpstr>Register for your classes!</vt:lpstr>
      <vt:lpstr>The BIG Steps are:</vt:lpstr>
      <vt:lpstr>Important TIPS</vt:lpstr>
      <vt:lpstr>One last thing...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High School Info Session</dc:title>
  <dc:creator>Windows User</dc:creator>
  <cp:lastModifiedBy>ABly</cp:lastModifiedBy>
  <cp:revision>22</cp:revision>
  <cp:lastPrinted>2013-02-08T04:50:43Z</cp:lastPrinted>
  <dcterms:created xsi:type="dcterms:W3CDTF">2013-02-05T01:53:02Z</dcterms:created>
  <dcterms:modified xsi:type="dcterms:W3CDTF">2013-02-20T19:59:12Z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TC103814939990</vt:lpwstr>
  </property>
</Properties>
</file>