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0" r:id="rId2"/>
    <p:sldId id="289" r:id="rId3"/>
    <p:sldId id="291" r:id="rId4"/>
    <p:sldId id="290" r:id="rId5"/>
    <p:sldId id="256" r:id="rId6"/>
    <p:sldId id="286" r:id="rId7"/>
    <p:sldId id="279" r:id="rId8"/>
    <p:sldId id="257" r:id="rId9"/>
    <p:sldId id="258" r:id="rId10"/>
    <p:sldId id="266" r:id="rId11"/>
    <p:sldId id="260" r:id="rId12"/>
    <p:sldId id="259" r:id="rId13"/>
    <p:sldId id="261" r:id="rId14"/>
    <p:sldId id="262" r:id="rId15"/>
    <p:sldId id="263" r:id="rId16"/>
    <p:sldId id="287" r:id="rId17"/>
    <p:sldId id="265" r:id="rId18"/>
    <p:sldId id="268" r:id="rId19"/>
    <p:sldId id="276" r:id="rId20"/>
    <p:sldId id="274" r:id="rId21"/>
    <p:sldId id="277" r:id="rId22"/>
    <p:sldId id="275" r:id="rId23"/>
    <p:sldId id="264" r:id="rId24"/>
    <p:sldId id="267" r:id="rId25"/>
    <p:sldId id="269" r:id="rId26"/>
    <p:sldId id="270" r:id="rId27"/>
    <p:sldId id="272" r:id="rId28"/>
    <p:sldId id="273" r:id="rId29"/>
    <p:sldId id="285" r:id="rId30"/>
    <p:sldId id="284" r:id="rId31"/>
    <p:sldId id="271" r:id="rId32"/>
    <p:sldId id="278" r:id="rId33"/>
    <p:sldId id="281" r:id="rId34"/>
    <p:sldId id="282" r:id="rId35"/>
    <p:sldId id="283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0" autoAdjust="0"/>
    <p:restoredTop sz="94662" autoAdjust="0"/>
  </p:normalViewPr>
  <p:slideViewPr>
    <p:cSldViewPr>
      <p:cViewPr varScale="1">
        <p:scale>
          <a:sx n="95" d="100"/>
          <a:sy n="95" d="100"/>
        </p:scale>
        <p:origin x="-4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61056-75C3-4850-9330-C55E74F09C8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EBA2C-E6E6-49E8-A616-311F37206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97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SYMBOL</a:t>
            </a:r>
            <a:r>
              <a:rPr lang="en-US" baseline="0" dirty="0" smtClean="0"/>
              <a:t> OF PHARMACY, MORTAR AND PESTLE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BA2C-E6E6-49E8-A616-311F372069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99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only after nurses were included in the </a:t>
            </a:r>
            <a:r>
              <a:rPr lang="en-US" baseline="0" dirty="0" err="1" smtClean="0"/>
              <a:t>gallup</a:t>
            </a:r>
            <a:r>
              <a:rPr lang="en-US" baseline="0" dirty="0" smtClean="0"/>
              <a:t> poll, until then they have been always placed as number 1 of the most trusted professional.  The survey included 22 professions.   Last were car salesmen </a:t>
            </a:r>
            <a:r>
              <a:rPr lang="en-US" baseline="0" dirty="0" smtClean="0">
                <a:sym typeface="Wingdings" panose="05000000000000000000" pitchFamily="2" charset="2"/>
              </a:rPr>
              <a:t> and members of Congress!!!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BA2C-E6E6-49E8-A616-311F372069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65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Pharmacy is</a:t>
            </a:r>
            <a:r>
              <a:rPr lang="en-US" baseline="0" dirty="0" smtClean="0"/>
              <a:t> one of the most regulated professions in the country and one of the most ethically challenging. State boards of pharmacy regulate,</a:t>
            </a:r>
          </a:p>
          <a:p>
            <a:r>
              <a:rPr lang="en-US" baseline="0" dirty="0" smtClean="0"/>
              <a:t>administer and inﬂuence every phase of pharmacy practice, including the</a:t>
            </a:r>
          </a:p>
          <a:p>
            <a:r>
              <a:rPr lang="en-US" baseline="0" dirty="0" smtClean="0"/>
              <a:t>requirements and testing to become a licensed pharmacist. Each state board</a:t>
            </a:r>
          </a:p>
          <a:p>
            <a:r>
              <a:rPr lang="en-US" baseline="0" dirty="0" smtClean="0"/>
              <a:t>is made up of pharmacists who come from every practice area — hospitals,</a:t>
            </a:r>
          </a:p>
          <a:p>
            <a:r>
              <a:rPr lang="en-US" baseline="0" dirty="0" smtClean="0"/>
              <a:t>chains, independent pharmacies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BA2C-E6E6-49E8-A616-311F372069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58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areas of Pharmacy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BA2C-E6E6-49E8-A616-311F372069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6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these areas</a:t>
            </a:r>
            <a:r>
              <a:rPr lang="en-US" baseline="0" dirty="0" smtClean="0"/>
              <a:t> can be a specialty in itself.  For example nuclear pharmacy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BA2C-E6E6-49E8-A616-311F372069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07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351726-2D93-4F97-B5C7-39F3EB45109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0E478DB-AD4E-434A-98AE-588FF99BE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akinasawhney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iversity_of_the_Pacific_(United_States)" TargetMode="External"/><Relationship Id="rId3" Type="http://schemas.openxmlformats.org/officeDocument/2006/relationships/hyperlink" Target="http://en.wikipedia.org/wiki/California_Northstate_University_College_of_Pharmacy" TargetMode="External"/><Relationship Id="rId7" Type="http://schemas.openxmlformats.org/officeDocument/2006/relationships/hyperlink" Target="http://en.wikipedia.org/wiki/University_of_California,_San_Francisco" TargetMode="External"/><Relationship Id="rId2" Type="http://schemas.openxmlformats.org/officeDocument/2006/relationships/hyperlink" Target="http://en.wikipedia.org/w/index.php?title=California_Health_Sciences_University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ouro_University_California" TargetMode="External"/><Relationship Id="rId11" Type="http://schemas.openxmlformats.org/officeDocument/2006/relationships/hyperlink" Target="http://en.wikipedia.org/wiki/Western_University_of_Health_Sciences" TargetMode="External"/><Relationship Id="rId5" Type="http://schemas.openxmlformats.org/officeDocument/2006/relationships/hyperlink" Target="http://en.wikipedia.org/wiki/Skaggs_School_of_Pharmacy_&amp;_Pharmaceutical_Science" TargetMode="External"/><Relationship Id="rId10" Type="http://schemas.openxmlformats.org/officeDocument/2006/relationships/hyperlink" Target="http://en.wikipedia.org/wiki/West_Coast_University" TargetMode="External"/><Relationship Id="rId4" Type="http://schemas.openxmlformats.org/officeDocument/2006/relationships/hyperlink" Target="http://en.wikipedia.org/wiki/Loma_Linda_University" TargetMode="External"/><Relationship Id="rId9" Type="http://schemas.openxmlformats.org/officeDocument/2006/relationships/hyperlink" Target="http://en.wikipedia.org/wiki/University_of_Southern_Californi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cist.com/career-option-profiles" TargetMode="External"/><Relationship Id="rId2" Type="http://schemas.openxmlformats.org/officeDocument/2006/relationships/hyperlink" Target="https://www.google.com/search?q=pfizer+pharmacy+career+guide&amp;oq=pfizer+pharmacy+&amp;aqs=chrome.2.69i57j0l5.7667j0j8&amp;sourceid=chrome&amp;es_sm=93&amp;ie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lorehealthcareers.org/en/Career/14/Pharmacist" TargetMode="External"/><Relationship Id="rId5" Type="http://schemas.openxmlformats.org/officeDocument/2006/relationships/hyperlink" Target="http://www.kaiserpermanentejobs.org/videos/Pharmacy" TargetMode="External"/><Relationship Id="rId4" Type="http://schemas.openxmlformats.org/officeDocument/2006/relationships/hyperlink" Target="http://careerplanning.about.com/od/occupations/p/pharmacist.ht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pharmd.net/images/mortar_pes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100"/>
            <a:ext cx="4343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SwndSMa5it1jzJPVddRk_gPZxCv_HKD4cnnF3R7P1xof9YRTdlqfIP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1003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398587"/>
          </a:xfrm>
        </p:spPr>
        <p:txBody>
          <a:bodyPr/>
          <a:lstStyle/>
          <a:p>
            <a:pPr algn="ctr"/>
            <a:r>
              <a:rPr lang="en-US" dirty="0" smtClean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1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239000" cy="1362075"/>
          </a:xfrm>
        </p:spPr>
        <p:txBody>
          <a:bodyPr/>
          <a:lstStyle/>
          <a:p>
            <a:r>
              <a:rPr lang="en-US" dirty="0" smtClean="0"/>
              <a:t>REQUIREMENTS TO PRACTICE AS A PHARMACIST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438400"/>
            <a:ext cx="7924800" cy="297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PHARM.D.   </a:t>
            </a:r>
          </a:p>
          <a:p>
            <a:r>
              <a:rPr lang="en-US" sz="2400" dirty="0" smtClean="0"/>
              <a:t>(Doctor of Pharmacy)</a:t>
            </a:r>
          </a:p>
          <a:p>
            <a:endParaRPr lang="en-US" sz="2400" dirty="0"/>
          </a:p>
          <a:p>
            <a:r>
              <a:rPr lang="en-US" sz="2400" dirty="0" smtClean="0"/>
              <a:t>Licensed by State Board of Pharmacy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778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533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Areas of Pharmacy Practice</a:t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chemeClr val="tx1"/>
                </a:solidFill>
              </a:rPr>
              <a:t>Different types of pharmacists</a:t>
            </a:r>
            <a:endParaRPr lang="en-US" sz="27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129087" cy="27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96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ACADEMIC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do you need? </a:t>
            </a:r>
          </a:p>
          <a:p>
            <a:pPr marL="0" indent="0">
              <a:buNone/>
            </a:pPr>
            <a:r>
              <a:rPr lang="en-US" dirty="0" smtClean="0"/>
              <a:t>Ability to balance research and teaching responsibilities with patient care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Ability to serve as a role model for pharmacy students and residents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Comfort with sophisticated instrumentation, statistical analyses, and other research methods</a:t>
            </a:r>
          </a:p>
          <a:p>
            <a:endParaRPr lang="en-US" dirty="0" smtClean="0"/>
          </a:p>
          <a:p>
            <a:r>
              <a:rPr lang="en-US" dirty="0" smtClean="0"/>
              <a:t>Where will you practice?</a:t>
            </a:r>
          </a:p>
          <a:p>
            <a:pPr marL="0" indent="0">
              <a:buNone/>
            </a:pPr>
            <a:r>
              <a:rPr lang="en-US" dirty="0" smtClean="0"/>
              <a:t>	Universities</a:t>
            </a:r>
          </a:p>
          <a:p>
            <a:pPr marL="0" indent="0">
              <a:buNone/>
            </a:pPr>
            <a:r>
              <a:rPr lang="en-US" dirty="0" smtClean="0"/>
              <a:t>	Schools of pharmacy</a:t>
            </a:r>
          </a:p>
          <a:p>
            <a:pPr marL="0" indent="0">
              <a:buNone/>
            </a:pPr>
            <a:r>
              <a:rPr lang="en-US" dirty="0" smtClean="0"/>
              <a:t>	Local, state, national, and international 	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1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Walgreens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CVS</a:t>
            </a:r>
            <a:br>
              <a:rPr lang="en-US" dirty="0"/>
            </a:br>
            <a:r>
              <a:rPr lang="en-US" dirty="0"/>
              <a:t>Rite-Aid </a:t>
            </a:r>
            <a:endParaRPr lang="en-US" dirty="0" smtClean="0"/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aseline="0" dirty="0" smtClean="0"/>
              <a:t> </a:t>
            </a:r>
            <a:r>
              <a:rPr lang="en-US" dirty="0" smtClean="0"/>
              <a:t>Safeway Pharmacy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Store based</a:t>
            </a:r>
            <a:br>
              <a:rPr lang="en-US" dirty="0"/>
            </a:br>
            <a:r>
              <a:rPr lang="en-US" dirty="0"/>
              <a:t>Field Based</a:t>
            </a:r>
            <a:br>
              <a:rPr lang="en-US" dirty="0"/>
            </a:br>
            <a:r>
              <a:rPr lang="en-US" dirty="0"/>
              <a:t>Office based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do you need? </a:t>
            </a:r>
            <a:br>
              <a:rPr lang="en-US" dirty="0"/>
            </a:br>
            <a:r>
              <a:rPr lang="en-US" dirty="0"/>
              <a:t>• Endurance to work long hours, often standing up</a:t>
            </a:r>
            <a:br>
              <a:rPr lang="en-US" dirty="0"/>
            </a:br>
            <a:r>
              <a:rPr lang="en-US" dirty="0"/>
              <a:t>• Ability to handle multiple tasks and heavy workloads</a:t>
            </a:r>
            <a:br>
              <a:rPr lang="en-US" dirty="0"/>
            </a:br>
            <a:r>
              <a:rPr lang="en-US" dirty="0"/>
              <a:t>• Ability to endure high levels of stress</a:t>
            </a:r>
            <a:br>
              <a:rPr lang="en-US" dirty="0"/>
            </a:br>
            <a:r>
              <a:rPr lang="en-US" dirty="0"/>
              <a:t>• A desire to help people and improve the quality of their lives</a:t>
            </a:r>
            <a:br>
              <a:rPr lang="en-US" dirty="0"/>
            </a:br>
            <a:r>
              <a:rPr lang="en-US" dirty="0"/>
              <a:t>• A strong ability to communicate clearly and effectively</a:t>
            </a:r>
            <a:br>
              <a:rPr lang="en-US" dirty="0"/>
            </a:br>
            <a:r>
              <a:rPr lang="en-US" dirty="0"/>
              <a:t>• A team approach and a positive attitude</a:t>
            </a:r>
            <a:br>
              <a:rPr lang="en-US" dirty="0"/>
            </a:b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Traditional chain drugstores</a:t>
            </a:r>
            <a:br>
              <a:rPr lang="en-US" dirty="0"/>
            </a:br>
            <a:r>
              <a:rPr lang="en-US" dirty="0"/>
              <a:t>• Supermarket pharmacies</a:t>
            </a:r>
            <a:br>
              <a:rPr lang="en-US" dirty="0"/>
            </a:br>
            <a:r>
              <a:rPr lang="en-US" dirty="0"/>
              <a:t>• Mass merchandiser pharmacies</a:t>
            </a:r>
          </a:p>
        </p:txBody>
      </p:sp>
    </p:spTree>
    <p:extLst>
      <p:ext uri="{BB962C8B-B14F-4D97-AF65-F5344CB8AC3E}">
        <p14:creationId xmlns:p14="http://schemas.microsoft.com/office/powerpoint/2010/main" xmlns="" val="7784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Critical Care </a:t>
            </a:r>
          </a:p>
          <a:p>
            <a:r>
              <a:rPr lang="en-US" dirty="0" smtClean="0"/>
              <a:t>Drug Information</a:t>
            </a:r>
          </a:p>
          <a:p>
            <a:r>
              <a:rPr lang="en-US" dirty="0" smtClean="0"/>
              <a:t>Operating Room</a:t>
            </a:r>
          </a:p>
          <a:p>
            <a:r>
              <a:rPr lang="en-US" dirty="0" smtClean="0"/>
              <a:t>Infectious Disease</a:t>
            </a:r>
          </a:p>
          <a:p>
            <a:r>
              <a:rPr lang="en-US" dirty="0" smtClean="0"/>
              <a:t>Nuclear pharmacy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Satellite operations </a:t>
            </a:r>
          </a:p>
          <a:p>
            <a:r>
              <a:rPr lang="en-US" dirty="0" smtClean="0"/>
              <a:t>IV Room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Ambulatory Care</a:t>
            </a:r>
          </a:p>
          <a:p>
            <a:r>
              <a:rPr lang="en-US" dirty="0" smtClean="0"/>
              <a:t>Monitoring </a:t>
            </a:r>
          </a:p>
          <a:p>
            <a:r>
              <a:rPr lang="en-US" dirty="0" smtClean="0"/>
              <a:t>Clinical Expertise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Nutrition Support</a:t>
            </a:r>
          </a:p>
          <a:p>
            <a:r>
              <a:rPr lang="en-US" dirty="0" smtClean="0"/>
              <a:t>HOSPICE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12167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36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90600"/>
            <a:ext cx="8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do you need? </a:t>
            </a:r>
            <a:br>
              <a:rPr lang="en-US" dirty="0"/>
            </a:br>
            <a:r>
              <a:rPr lang="en-US" dirty="0"/>
              <a:t>• Ability to work one-on-one with patients</a:t>
            </a:r>
            <a:br>
              <a:rPr lang="en-US" dirty="0"/>
            </a:br>
            <a:r>
              <a:rPr lang="en-US" dirty="0"/>
              <a:t>• Organizational skills, to be responsible for systems which control </a:t>
            </a:r>
            <a:br>
              <a:rPr lang="en-US" dirty="0"/>
            </a:br>
            <a:r>
              <a:rPr lang="en-US" dirty="0" smtClean="0"/>
              <a:t>    drug </a:t>
            </a:r>
            <a:r>
              <a:rPr lang="en-US" dirty="0"/>
              <a:t>distribution</a:t>
            </a:r>
            <a:br>
              <a:rPr lang="en-US" dirty="0"/>
            </a:br>
            <a:r>
              <a:rPr lang="en-US" dirty="0"/>
              <a:t>• Proﬁcient in math</a:t>
            </a:r>
            <a:br>
              <a:rPr lang="en-US" dirty="0"/>
            </a:br>
            <a:r>
              <a:rPr lang="en-US" dirty="0"/>
              <a:t>• Good communication skills</a:t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will you practice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Hospitals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Health systems]</a:t>
            </a:r>
          </a:p>
          <a:p>
            <a:r>
              <a:rPr lang="en-US" dirty="0" smtClean="0"/>
              <a:t>Universities</a:t>
            </a:r>
          </a:p>
          <a:p>
            <a:r>
              <a:rPr lang="en-US" dirty="0" smtClean="0"/>
              <a:t>Government</a:t>
            </a:r>
          </a:p>
          <a:p>
            <a:r>
              <a:rPr lang="en-US" dirty="0" smtClean="0"/>
              <a:t>Research Settings</a:t>
            </a:r>
          </a:p>
          <a:p>
            <a:r>
              <a:rPr lang="en-US" dirty="0" smtClean="0"/>
              <a:t>Outpatient Clinics</a:t>
            </a:r>
          </a:p>
          <a:p>
            <a:r>
              <a:rPr lang="en-US" dirty="0" smtClean="0"/>
              <a:t>Infusion Centers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340" y="2362200"/>
            <a:ext cx="3434460" cy="418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7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17192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19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MANAGED CARE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Ability to perform research and analyze </a:t>
            </a:r>
            <a:r>
              <a:rPr lang="en-US" dirty="0" smtClean="0"/>
              <a:t>	results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Willingness to work closely with physicians, </a:t>
            </a:r>
            <a:r>
              <a:rPr lang="en-US" dirty="0" smtClean="0"/>
              <a:t>	case managers</a:t>
            </a:r>
            <a:r>
              <a:rPr lang="en-US" dirty="0"/>
              <a:t>, and other </a:t>
            </a:r>
            <a:r>
              <a:rPr lang="en-US" dirty="0" smtClean="0"/>
              <a:t>care </a:t>
            </a:r>
            <a:r>
              <a:rPr lang="en-US" dirty="0"/>
              <a:t>givers  </a:t>
            </a:r>
            <a:br>
              <a:rPr lang="en-US" dirty="0"/>
            </a:br>
            <a:r>
              <a:rPr lang="en-US" dirty="0"/>
              <a:t>• Business and management skills</a:t>
            </a:r>
            <a:br>
              <a:rPr lang="en-US" dirty="0"/>
            </a:br>
            <a:r>
              <a:rPr lang="en-US" dirty="0"/>
              <a:t>• Ability to interact with clients and solve their  </a:t>
            </a:r>
            <a:r>
              <a:rPr lang="en-US" dirty="0" smtClean="0"/>
              <a:t>   	problems</a:t>
            </a:r>
          </a:p>
          <a:p>
            <a:pPr marL="64008" indent="0">
              <a:buNone/>
            </a:pP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Health Maintenance Organizations</a:t>
            </a:r>
            <a:br>
              <a:rPr lang="en-US" dirty="0"/>
            </a:br>
            <a:r>
              <a:rPr lang="en-US" dirty="0"/>
              <a:t>• Preferred Provider Organizations </a:t>
            </a:r>
            <a:br>
              <a:rPr lang="en-US" dirty="0"/>
            </a:br>
            <a:r>
              <a:rPr lang="en-US" dirty="0"/>
              <a:t>• Care management programs</a:t>
            </a:r>
          </a:p>
        </p:txBody>
      </p:sp>
    </p:spTree>
    <p:extLst>
      <p:ext uri="{BB962C8B-B14F-4D97-AF65-F5344CB8AC3E}">
        <p14:creationId xmlns:p14="http://schemas.microsoft.com/office/powerpoint/2010/main" xmlns="" val="17032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en-US" dirty="0" smtClean="0"/>
              <a:t>NUCLEAR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Ability to serve as a Radiation Safety Ofﬁcer (training is needed in areas such </a:t>
            </a:r>
            <a:r>
              <a:rPr lang="en-US" dirty="0" smtClean="0"/>
              <a:t>as </a:t>
            </a:r>
            <a:r>
              <a:rPr lang="en-US" dirty="0"/>
              <a:t>radiation physics, biology and radiopharmaceutical chemistry, followed by </a:t>
            </a:r>
            <a:r>
              <a:rPr lang="en-US" dirty="0" smtClean="0"/>
              <a:t>one </a:t>
            </a:r>
            <a:r>
              <a:rPr lang="en-US" dirty="0"/>
              <a:t>year of experience as a radiation safety technologist)</a:t>
            </a:r>
            <a:br>
              <a:rPr lang="en-US" dirty="0"/>
            </a:br>
            <a:r>
              <a:rPr lang="en-US" dirty="0"/>
              <a:t>• Training in the handling of radioactive materials (can be obtained as part of </a:t>
            </a:r>
            <a:r>
              <a:rPr lang="en-US" dirty="0" err="1" smtClean="0"/>
              <a:t>PharmD</a:t>
            </a:r>
            <a:r>
              <a:rPr lang="en-US" dirty="0" smtClean="0"/>
              <a:t> </a:t>
            </a:r>
            <a:r>
              <a:rPr lang="en-US" dirty="0"/>
              <a:t>or through company training)  </a:t>
            </a:r>
            <a:br>
              <a:rPr lang="en-US" dirty="0"/>
            </a:br>
            <a:r>
              <a:rPr lang="en-US" dirty="0"/>
              <a:t>• Ability to describe literature regarding </a:t>
            </a:r>
            <a:r>
              <a:rPr lang="en-US" dirty="0" smtClean="0"/>
              <a:t>	radiopharmaceuticals </a:t>
            </a:r>
            <a:r>
              <a:rPr lang="en-US" dirty="0"/>
              <a:t>to hospital </a:t>
            </a:r>
            <a:r>
              <a:rPr lang="en-US" dirty="0" smtClean="0"/>
              <a:t>and </a:t>
            </a:r>
            <a:r>
              <a:rPr lang="en-US" dirty="0"/>
              <a:t>lab staff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Designation as an “authorized user” of radioactive </a:t>
            </a:r>
            <a:r>
              <a:rPr lang="en-US" dirty="0" smtClean="0"/>
              <a:t>	materials (issued </a:t>
            </a:r>
            <a:r>
              <a:rPr lang="en-US" dirty="0"/>
              <a:t>by NRC or the state radiological </a:t>
            </a:r>
            <a:r>
              <a:rPr lang="en-US" dirty="0" smtClean="0"/>
              <a:t>	division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• One-year residency in nuclear pharmacy is preferred </a:t>
            </a:r>
            <a:br>
              <a:rPr lang="en-US" dirty="0"/>
            </a:br>
            <a:r>
              <a:rPr lang="en-US" dirty="0"/>
              <a:t>• Board specialty in nuclear pharmacy is preferred</a:t>
            </a:r>
            <a:br>
              <a:rPr lang="en-US" dirty="0"/>
            </a:b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Specialized pharmacies</a:t>
            </a:r>
            <a:br>
              <a:rPr lang="en-US" dirty="0"/>
            </a:br>
            <a:r>
              <a:rPr lang="en-US" dirty="0"/>
              <a:t>• Imaging centers</a:t>
            </a:r>
            <a:br>
              <a:rPr lang="en-US" dirty="0"/>
            </a:br>
            <a:r>
              <a:rPr lang="en-US" dirty="0"/>
              <a:t>• Hospitals</a:t>
            </a:r>
            <a:br>
              <a:rPr lang="en-US" dirty="0"/>
            </a:br>
            <a:r>
              <a:rPr lang="en-US" dirty="0"/>
              <a:t>• Universities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8861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HEALTH CARE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Willingness to work as part of a multidisciplinary </a:t>
            </a:r>
            <a:r>
              <a:rPr lang="en-US" dirty="0" smtClean="0"/>
              <a:t>	health care </a:t>
            </a:r>
            <a:r>
              <a:rPr lang="en-US" dirty="0"/>
              <a:t>team</a:t>
            </a:r>
            <a:br>
              <a:rPr lang="en-US" dirty="0"/>
            </a:br>
            <a:r>
              <a:rPr lang="en-US" dirty="0"/>
              <a:t>• Effective communication skills  </a:t>
            </a:r>
            <a:br>
              <a:rPr lang="en-US" dirty="0"/>
            </a:br>
            <a:r>
              <a:rPr lang="en-US" dirty="0"/>
              <a:t>• Strong record-keeping and documentation skills</a:t>
            </a:r>
            <a:br>
              <a:rPr lang="en-US" dirty="0"/>
            </a:br>
            <a:r>
              <a:rPr lang="en-US" dirty="0"/>
              <a:t>• Willingness to be ﬂexible with hours and on-call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Intravenous experience preferred</a:t>
            </a:r>
            <a:br>
              <a:rPr lang="en-US" dirty="0"/>
            </a:b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Patients’ homes</a:t>
            </a:r>
            <a:br>
              <a:rPr lang="en-US" dirty="0"/>
            </a:br>
            <a:r>
              <a:rPr lang="en-US" dirty="0"/>
              <a:t>• Home care agencies</a:t>
            </a:r>
            <a:br>
              <a:rPr lang="en-US" dirty="0"/>
            </a:br>
            <a:r>
              <a:rPr lang="en-US" dirty="0"/>
              <a:t>• Hospices </a:t>
            </a:r>
            <a:br>
              <a:rPr lang="en-US" dirty="0"/>
            </a:br>
            <a:r>
              <a:rPr lang="en-US" dirty="0"/>
              <a:t>• Specialized infusion companies</a:t>
            </a:r>
            <a:br>
              <a:rPr lang="en-US" dirty="0"/>
            </a:br>
            <a:r>
              <a:rPr lang="en-US" dirty="0"/>
              <a:t>• Ambulatory infusion centers</a:t>
            </a:r>
          </a:p>
        </p:txBody>
      </p:sp>
    </p:spTree>
    <p:extLst>
      <p:ext uri="{BB962C8B-B14F-4D97-AF65-F5344CB8AC3E}">
        <p14:creationId xmlns:p14="http://schemas.microsoft.com/office/powerpoint/2010/main" xmlns="" val="9536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err="1" smtClean="0"/>
              <a:t>Sakina</a:t>
            </a:r>
            <a:r>
              <a:rPr lang="en-US" dirty="0" smtClean="0"/>
              <a:t> Sawhney, </a:t>
            </a:r>
            <a:r>
              <a:rPr lang="en-US" dirty="0" err="1" smtClean="0"/>
              <a:t>Pharm.D</a:t>
            </a:r>
            <a:r>
              <a:rPr lang="en-US" dirty="0" smtClean="0"/>
              <a:t>.</a:t>
            </a:r>
          </a:p>
          <a:p>
            <a:pPr marL="64008" indent="0">
              <a:buNone/>
            </a:pPr>
            <a:r>
              <a:rPr lang="en-US" dirty="0" smtClean="0">
                <a:hlinkClick r:id="rId2"/>
              </a:rPr>
              <a:t>sakinasawhney@gmail.com</a:t>
            </a:r>
            <a:endParaRPr lang="en-US" dirty="0" smtClean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University of the Pacific, Alumni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Practice Setting:  </a:t>
            </a:r>
          </a:p>
          <a:p>
            <a:pPr marL="64008" indent="0">
              <a:buNone/>
            </a:pPr>
            <a:r>
              <a:rPr lang="en-US" dirty="0" smtClean="0"/>
              <a:t>Hospital Pharmacist at Sutter Health, Castro Valley, California.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1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HOSPICE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420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Compassion in counseling and educating hospice </a:t>
            </a:r>
            <a:r>
              <a:rPr lang="en-US" dirty="0" smtClean="0"/>
              <a:t>	patients and </a:t>
            </a:r>
            <a:r>
              <a:rPr lang="en-US" dirty="0"/>
              <a:t>their families </a:t>
            </a:r>
            <a:br>
              <a:rPr lang="en-US" dirty="0"/>
            </a:br>
            <a:r>
              <a:rPr lang="en-US" dirty="0"/>
              <a:t>• Ability to work with a team of nurses, physicians, social </a:t>
            </a:r>
            <a:r>
              <a:rPr lang="en-US" dirty="0" smtClean="0"/>
              <a:t>	workers</a:t>
            </a:r>
            <a:r>
              <a:rPr lang="en-US" dirty="0"/>
              <a:t>, </a:t>
            </a:r>
            <a:r>
              <a:rPr lang="en-US" dirty="0" smtClean="0"/>
              <a:t>bereavement </a:t>
            </a:r>
            <a:r>
              <a:rPr lang="en-US" dirty="0"/>
              <a:t>counselors, and volunteers </a:t>
            </a:r>
            <a:br>
              <a:rPr lang="en-US" dirty="0"/>
            </a:br>
            <a:r>
              <a:rPr lang="en-US" dirty="0"/>
              <a:t>• Ability to give clear, precise directions and </a:t>
            </a:r>
            <a:r>
              <a:rPr lang="en-US" dirty="0" smtClean="0"/>
              <a:t>	explanations </a:t>
            </a:r>
            <a:r>
              <a:rPr lang="en-US" dirty="0"/>
              <a:t>to </a:t>
            </a:r>
            <a:r>
              <a:rPr lang="en-US" dirty="0" smtClean="0"/>
              <a:t>elderly </a:t>
            </a:r>
            <a:r>
              <a:rPr lang="en-US" dirty="0"/>
              <a:t>patients  </a:t>
            </a:r>
            <a:br>
              <a:rPr lang="en-US" dirty="0"/>
            </a:br>
            <a:r>
              <a:rPr lang="en-US" dirty="0"/>
              <a:t>• Clear concept of appropriate pain management </a:t>
            </a:r>
            <a:r>
              <a:rPr lang="en-US" dirty="0" smtClean="0"/>
              <a:t>	techniques </a:t>
            </a:r>
            <a:r>
              <a:rPr lang="en-US" dirty="0"/>
              <a:t>and palliative care medicine  </a:t>
            </a:r>
            <a:br>
              <a:rPr lang="en-US" dirty="0"/>
            </a:br>
            <a:r>
              <a:rPr lang="en-US" dirty="0" smtClean="0"/>
              <a:t>• Residency </a:t>
            </a:r>
            <a:r>
              <a:rPr lang="en-US" dirty="0"/>
              <a:t>in Hospice may be preferred (especially for </a:t>
            </a:r>
            <a:r>
              <a:rPr lang="en-US" dirty="0" smtClean="0"/>
              <a:t>	a practitioner </a:t>
            </a:r>
            <a:r>
              <a:rPr lang="en-US" dirty="0"/>
              <a:t>without advanced degree training)</a:t>
            </a:r>
            <a:br>
              <a:rPr lang="en-US" dirty="0"/>
            </a:b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Hospices</a:t>
            </a:r>
            <a:br>
              <a:rPr lang="en-US" dirty="0"/>
            </a:br>
            <a:r>
              <a:rPr lang="en-US" dirty="0"/>
              <a:t>• Pharmacies under contract with hospices</a:t>
            </a:r>
            <a:br>
              <a:rPr lang="en-US" dirty="0"/>
            </a:br>
            <a:r>
              <a:rPr lang="en-US" dirty="0"/>
              <a:t>• Patients’ homes</a:t>
            </a:r>
          </a:p>
        </p:txBody>
      </p:sp>
    </p:spTree>
    <p:extLst>
      <p:ext uri="{BB962C8B-B14F-4D97-AF65-F5344CB8AC3E}">
        <p14:creationId xmlns:p14="http://schemas.microsoft.com/office/powerpoint/2010/main" xmlns="" val="34525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POISON CONTROL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Poison control Pharmacist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• Certiﬁcation by the American Association of </a:t>
            </a:r>
            <a:r>
              <a:rPr lang="en-US" dirty="0" smtClean="0"/>
              <a:t>	Poison </a:t>
            </a:r>
            <a:r>
              <a:rPr lang="en-US" dirty="0"/>
              <a:t>Control Centers may be </a:t>
            </a:r>
            <a:r>
              <a:rPr lang="en-US" dirty="0" smtClean="0"/>
              <a:t>required within </a:t>
            </a:r>
            <a:r>
              <a:rPr lang="en-US" dirty="0"/>
              <a:t>the </a:t>
            </a:r>
            <a:r>
              <a:rPr lang="en-US" dirty="0" smtClean="0"/>
              <a:t>	ﬁrst </a:t>
            </a:r>
            <a:r>
              <a:rPr lang="en-US" dirty="0"/>
              <a:t>two years</a:t>
            </a:r>
            <a:br>
              <a:rPr lang="en-US" dirty="0"/>
            </a:br>
            <a:r>
              <a:rPr lang="en-US" dirty="0"/>
              <a:t>• Course work in clinical toxicology is preferred</a:t>
            </a:r>
            <a:br>
              <a:rPr lang="en-US" dirty="0"/>
            </a:br>
            <a:r>
              <a:rPr lang="en-US" dirty="0"/>
              <a:t>• One-year residency in poison-control </a:t>
            </a:r>
            <a:r>
              <a:rPr lang="en-US" dirty="0" smtClean="0"/>
              <a:t>Pharmacy </a:t>
            </a:r>
            <a:r>
              <a:rPr lang="en-US" dirty="0"/>
              <a:t>is </a:t>
            </a:r>
            <a:r>
              <a:rPr lang="en-US" dirty="0" smtClean="0"/>
              <a:t>	preferred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will you practice?</a:t>
            </a:r>
            <a:br>
              <a:rPr lang="en-US" dirty="0"/>
            </a:br>
            <a:r>
              <a:rPr lang="en-US" dirty="0"/>
              <a:t>• Poison control centers</a:t>
            </a:r>
            <a:br>
              <a:rPr lang="en-US" dirty="0"/>
            </a:br>
            <a:r>
              <a:rPr lang="en-US" dirty="0"/>
              <a:t>• Hospitals</a:t>
            </a:r>
            <a:br>
              <a:rPr lang="en-US" dirty="0"/>
            </a:br>
            <a:r>
              <a:rPr lang="en-US" dirty="0"/>
              <a:t>• Universities</a:t>
            </a:r>
            <a:br>
              <a:rPr lang="en-US" dirty="0"/>
            </a:br>
            <a:r>
              <a:rPr lang="en-US" dirty="0"/>
              <a:t>• Consulting ﬁrms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6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COMPOUNDING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dirty="0"/>
              <a:t>What do you need? 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Advanced training in advanced compounding </a:t>
            </a:r>
            <a:r>
              <a:rPr lang="en-US" dirty="0" smtClean="0"/>
              <a:t>	techniques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Creativity and problem-solving skills </a:t>
            </a:r>
            <a:br>
              <a:rPr lang="en-US" dirty="0"/>
            </a:br>
            <a:r>
              <a:rPr lang="en-US" dirty="0"/>
              <a:t>• Ability to work one-on-one with patients and </a:t>
            </a:r>
            <a:r>
              <a:rPr lang="en-US" dirty="0" smtClean="0"/>
              <a:t>	determine individual </a:t>
            </a:r>
            <a:r>
              <a:rPr lang="en-US" dirty="0"/>
              <a:t>needs 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Three-day course to teach special </a:t>
            </a:r>
            <a:r>
              <a:rPr lang="en-US" dirty="0" smtClean="0"/>
              <a:t>compounding skills</a:t>
            </a:r>
          </a:p>
          <a:p>
            <a:pPr marL="64008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will you practice?</a:t>
            </a:r>
            <a:br>
              <a:rPr lang="en-US" dirty="0"/>
            </a:br>
            <a:r>
              <a:rPr lang="en-US" dirty="0"/>
              <a:t>• Compounding pharmacies</a:t>
            </a:r>
            <a:br>
              <a:rPr lang="en-US" dirty="0"/>
            </a:br>
            <a:r>
              <a:rPr lang="en-US" dirty="0"/>
              <a:t>• General pharmacies</a:t>
            </a:r>
            <a:br>
              <a:rPr lang="en-US" dirty="0"/>
            </a:br>
            <a:r>
              <a:rPr lang="en-US" dirty="0"/>
              <a:t>• Hospitals</a:t>
            </a:r>
            <a:br>
              <a:rPr lang="en-US" dirty="0"/>
            </a:br>
            <a:r>
              <a:rPr lang="en-US" dirty="0"/>
              <a:t>• Universities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8763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TERM CARE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Good communication skills and ability to interact well </a:t>
            </a:r>
            <a:r>
              <a:rPr lang="en-US" dirty="0" smtClean="0"/>
              <a:t>	with </a:t>
            </a:r>
            <a:r>
              <a:rPr lang="en-US" dirty="0"/>
              <a:t>people</a:t>
            </a:r>
            <a:br>
              <a:rPr lang="en-US" dirty="0"/>
            </a:br>
            <a:r>
              <a:rPr lang="en-US" dirty="0"/>
              <a:t>• Ability to work as part of a healthcare team</a:t>
            </a:r>
            <a:br>
              <a:rPr lang="en-US" dirty="0"/>
            </a:br>
            <a:r>
              <a:rPr lang="en-US" dirty="0"/>
              <a:t>• Must enjoy working with a geriatric community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Certiﬁcation in geriatric pharmacy is preferred</a:t>
            </a:r>
            <a:br>
              <a:rPr lang="en-US" dirty="0"/>
            </a:br>
            <a:r>
              <a:rPr lang="en-US" dirty="0"/>
              <a:t>• One-year residency in geriatric pharmacy is preferred</a:t>
            </a:r>
            <a:br>
              <a:rPr lang="en-US" dirty="0"/>
            </a:br>
            <a:r>
              <a:rPr lang="en-US" dirty="0"/>
              <a:t>• Clerkships in long-term care may be </a:t>
            </a:r>
            <a:r>
              <a:rPr lang="en-US" dirty="0" smtClean="0"/>
              <a:t>helpful</a:t>
            </a:r>
          </a:p>
          <a:p>
            <a:pPr marL="64008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will you practice?</a:t>
            </a:r>
            <a:br>
              <a:rPr lang="en-US" dirty="0"/>
            </a:br>
            <a:r>
              <a:rPr lang="en-US" dirty="0"/>
              <a:t>• Nursing homes</a:t>
            </a:r>
            <a:br>
              <a:rPr lang="en-US" dirty="0"/>
            </a:br>
            <a:r>
              <a:rPr lang="en-US" dirty="0"/>
              <a:t>• Hospitals</a:t>
            </a:r>
            <a:br>
              <a:rPr lang="en-US" dirty="0"/>
            </a:br>
            <a:r>
              <a:rPr lang="en-US" dirty="0"/>
              <a:t>• Assisted-living facilities</a:t>
            </a:r>
            <a:br>
              <a:rPr lang="en-US" dirty="0"/>
            </a:br>
            <a:r>
              <a:rPr lang="en-US" dirty="0"/>
              <a:t>• Psychiatric hospitals</a:t>
            </a:r>
            <a:br>
              <a:rPr lang="en-US" dirty="0"/>
            </a:br>
            <a:r>
              <a:rPr lang="en-US" dirty="0"/>
              <a:t>• Home care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Sub acute </a:t>
            </a:r>
            <a:r>
              <a:rPr lang="en-US" dirty="0"/>
              <a:t>care facilities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6015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MILITARY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Ability to handle a lot of responsibility early in </a:t>
            </a:r>
            <a:r>
              <a:rPr lang="en-US" dirty="0" smtClean="0"/>
              <a:t>  	your </a:t>
            </a:r>
            <a:r>
              <a:rPr lang="en-US" dirty="0"/>
              <a:t>career</a:t>
            </a:r>
            <a:br>
              <a:rPr lang="en-US" dirty="0"/>
            </a:br>
            <a:r>
              <a:rPr lang="en-US" dirty="0"/>
              <a:t>• Desire for foreign travel and frequent moves  </a:t>
            </a:r>
            <a:br>
              <a:rPr lang="en-US" dirty="0"/>
            </a:br>
            <a:r>
              <a:rPr lang="en-US" dirty="0"/>
              <a:t>• Desire to work in and out of a hospital setting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U.S. citizenship </a:t>
            </a:r>
            <a:endParaRPr lang="en-US" dirty="0" smtClean="0"/>
          </a:p>
          <a:p>
            <a:pPr marL="537210" lvl="1" indent="0">
              <a:buNone/>
            </a:pPr>
            <a:r>
              <a:rPr lang="en-US" dirty="0" smtClean="0"/>
              <a:t>And… a satisfactory physical exam!</a:t>
            </a:r>
          </a:p>
          <a:p>
            <a:pPr marL="64008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will you practice?</a:t>
            </a:r>
            <a:br>
              <a:rPr lang="en-US" dirty="0"/>
            </a:br>
            <a:r>
              <a:rPr lang="en-US" dirty="0"/>
              <a:t>• Army pharmacies</a:t>
            </a:r>
            <a:br>
              <a:rPr lang="en-US" dirty="0"/>
            </a:br>
            <a:r>
              <a:rPr lang="en-US" dirty="0"/>
              <a:t>• Navy pharmacies</a:t>
            </a:r>
            <a:br>
              <a:rPr lang="en-US" dirty="0"/>
            </a:br>
            <a:r>
              <a:rPr lang="en-US" dirty="0"/>
              <a:t>• Air Force pharmacies</a:t>
            </a:r>
            <a:br>
              <a:rPr lang="en-US" dirty="0"/>
            </a:br>
            <a:r>
              <a:rPr lang="en-US" dirty="0"/>
              <a:t>• Public Health Service pharmacies</a:t>
            </a:r>
          </a:p>
        </p:txBody>
      </p:sp>
    </p:spTree>
    <p:extLst>
      <p:ext uri="{BB962C8B-B14F-4D97-AF65-F5344CB8AC3E}">
        <p14:creationId xmlns:p14="http://schemas.microsoft.com/office/powerpoint/2010/main" xmlns="" val="25634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ONCOLOGY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Board certiﬁcation as an oncology pharmacist</a:t>
            </a:r>
            <a:br>
              <a:rPr lang="en-US" dirty="0"/>
            </a:br>
            <a:r>
              <a:rPr lang="en-US" dirty="0"/>
              <a:t>• Caution and sensitivity to work in an arena where </a:t>
            </a:r>
            <a:r>
              <a:rPr lang="en-US" dirty="0" smtClean="0"/>
              <a:t>	experimental </a:t>
            </a:r>
            <a:r>
              <a:rPr lang="en-US" dirty="0"/>
              <a:t>drug </a:t>
            </a:r>
            <a:r>
              <a:rPr lang="en-US" dirty="0" smtClean="0"/>
              <a:t>therapies </a:t>
            </a:r>
            <a:r>
              <a:rPr lang="en-US" dirty="0"/>
              <a:t>are frequently used  </a:t>
            </a:r>
            <a:br>
              <a:rPr lang="en-US" dirty="0"/>
            </a:br>
            <a:r>
              <a:rPr lang="en-US" dirty="0"/>
              <a:t>• Ability to recognize the balance between improved </a:t>
            </a:r>
            <a:r>
              <a:rPr lang="en-US" dirty="0" smtClean="0"/>
              <a:t>	survival </a:t>
            </a:r>
            <a:r>
              <a:rPr lang="en-US" dirty="0"/>
              <a:t>and quality of </a:t>
            </a:r>
            <a:r>
              <a:rPr lang="en-US" dirty="0" smtClean="0"/>
              <a:t>life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One-year residency may be required</a:t>
            </a:r>
            <a:br>
              <a:rPr lang="en-US" dirty="0"/>
            </a:br>
            <a:r>
              <a:rPr lang="en-US" dirty="0"/>
              <a:t>• Board certiﬁcation in oncology pharmacy is preferred</a:t>
            </a:r>
            <a:br>
              <a:rPr lang="en-US" dirty="0"/>
            </a:br>
            <a:r>
              <a:rPr lang="en-US" dirty="0"/>
              <a:t>• Hospital pharmacy experience, preferably in a critical </a:t>
            </a:r>
            <a:r>
              <a:rPr lang="en-US" dirty="0" smtClean="0"/>
              <a:t>	care </a:t>
            </a:r>
            <a:r>
              <a:rPr lang="en-US" dirty="0"/>
              <a:t>setting </a:t>
            </a:r>
            <a:endParaRPr lang="en-US" dirty="0" smtClean="0"/>
          </a:p>
          <a:p>
            <a:pPr marL="64008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will you practice?</a:t>
            </a:r>
            <a:br>
              <a:rPr lang="en-US" dirty="0"/>
            </a:br>
            <a:r>
              <a:rPr lang="en-US" dirty="0"/>
              <a:t>• Hospitals</a:t>
            </a:r>
            <a:br>
              <a:rPr lang="en-US" dirty="0"/>
            </a:br>
            <a:r>
              <a:rPr lang="en-US" dirty="0"/>
              <a:t>• Universities </a:t>
            </a:r>
            <a:br>
              <a:rPr lang="en-US" dirty="0"/>
            </a:br>
            <a:r>
              <a:rPr lang="en-US" dirty="0"/>
              <a:t>• Cancer centers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63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PEDIATRIC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Desire to work with children</a:t>
            </a:r>
            <a:br>
              <a:rPr lang="en-US" dirty="0"/>
            </a:br>
            <a:r>
              <a:rPr lang="en-US" dirty="0"/>
              <a:t>• Strong oral and written communications skills </a:t>
            </a:r>
            <a:br>
              <a:rPr lang="en-US" dirty="0"/>
            </a:br>
            <a:r>
              <a:rPr lang="en-US" dirty="0"/>
              <a:t>• Strong investigative, research, and </a:t>
            </a:r>
            <a:r>
              <a:rPr lang="en-US" dirty="0" smtClean="0"/>
              <a:t>problem-	solving skills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• One-year general residency followed by a </a:t>
            </a:r>
            <a:r>
              <a:rPr lang="en-US" dirty="0" smtClean="0"/>
              <a:t>	specialty </a:t>
            </a:r>
            <a:r>
              <a:rPr lang="en-US" dirty="0"/>
              <a:t>residency in pediatric </a:t>
            </a:r>
            <a:r>
              <a:rPr lang="en-US" dirty="0" smtClean="0"/>
              <a:t>pharmacy may 	be required</a:t>
            </a:r>
          </a:p>
          <a:p>
            <a:pPr marL="64008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will you practice? </a:t>
            </a:r>
            <a:br>
              <a:rPr lang="en-US" dirty="0"/>
            </a:br>
            <a:r>
              <a:rPr lang="en-US" dirty="0"/>
              <a:t>• Children’s hospitals</a:t>
            </a:r>
            <a:br>
              <a:rPr lang="en-US" dirty="0"/>
            </a:br>
            <a:r>
              <a:rPr lang="en-US" dirty="0"/>
              <a:t>• Hospitals</a:t>
            </a:r>
            <a:br>
              <a:rPr lang="en-US" dirty="0"/>
            </a:br>
            <a:r>
              <a:rPr lang="en-US" dirty="0"/>
              <a:t>• Universities</a:t>
            </a:r>
            <a:br>
              <a:rPr lang="en-US" dirty="0"/>
            </a:br>
            <a:r>
              <a:rPr lang="en-US" dirty="0"/>
              <a:t>• Cancer centers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PSYCHIATRIC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Ability to work as part of a multidisciplinary team  </a:t>
            </a:r>
            <a:br>
              <a:rPr lang="en-US" dirty="0"/>
            </a:br>
            <a:r>
              <a:rPr lang="en-US" dirty="0"/>
              <a:t>• A broad knowledge of psychiatric disorders and </a:t>
            </a:r>
            <a:r>
              <a:rPr lang="en-US" dirty="0" smtClean="0"/>
              <a:t>	treatments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• A interest in interacting with psychiatric patients 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One-year residency in psychiatric pharmacy is preferred</a:t>
            </a:r>
            <a:br>
              <a:rPr lang="en-US" dirty="0"/>
            </a:br>
            <a:r>
              <a:rPr lang="en-US" dirty="0"/>
              <a:t>• Certiﬁcation as a Board Certiﬁed Psychiatric Pharmacist (BCPP) is </a:t>
            </a:r>
            <a:r>
              <a:rPr lang="en-US" dirty="0" smtClean="0"/>
              <a:t>preferred</a:t>
            </a:r>
          </a:p>
          <a:p>
            <a:pPr marL="64008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will you practice? </a:t>
            </a:r>
            <a:br>
              <a:rPr lang="en-US" dirty="0"/>
            </a:br>
            <a:r>
              <a:rPr lang="en-US" dirty="0"/>
              <a:t>• Psychiatric hospitals</a:t>
            </a:r>
            <a:br>
              <a:rPr lang="en-US" dirty="0"/>
            </a:br>
            <a:r>
              <a:rPr lang="en-US" dirty="0"/>
              <a:t>• Hospitals</a:t>
            </a:r>
            <a:br>
              <a:rPr lang="en-US" dirty="0"/>
            </a:br>
            <a:r>
              <a:rPr lang="en-US" dirty="0"/>
              <a:t>• Universities</a:t>
            </a:r>
            <a:br>
              <a:rPr lang="en-US" dirty="0"/>
            </a:br>
            <a:r>
              <a:rPr lang="en-US" dirty="0"/>
              <a:t>• Home health care</a:t>
            </a:r>
            <a:br>
              <a:rPr lang="en-US" dirty="0"/>
            </a:br>
            <a:r>
              <a:rPr lang="en-US" dirty="0"/>
              <a:t>• Nursing home care</a:t>
            </a:r>
            <a:br>
              <a:rPr lang="en-US" dirty="0"/>
            </a:br>
            <a:r>
              <a:rPr lang="en-US" dirty="0"/>
              <a:t>• Acute care facilities</a:t>
            </a:r>
            <a:br>
              <a:rPr lang="en-US" dirty="0"/>
            </a:br>
            <a:r>
              <a:rPr lang="en-US" dirty="0"/>
              <a:t>• Ambulatory care facilities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41271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pPr algn="ctr"/>
            <a:r>
              <a:rPr lang="en-US" dirty="0" smtClean="0"/>
              <a:t>VETERNARY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US" dirty="0" smtClean="0"/>
              <a:t>• </a:t>
            </a:r>
            <a:r>
              <a:rPr lang="en-US" dirty="0"/>
              <a:t>Creativity and resourcefulness for dealing with a variety of animal </a:t>
            </a:r>
            <a:r>
              <a:rPr lang="en-US" dirty="0" smtClean="0"/>
              <a:t>	patients</a:t>
            </a:r>
            <a:r>
              <a:rPr lang="en-US" dirty="0"/>
              <a:t> </a:t>
            </a:r>
            <a:r>
              <a:rPr lang="en-US" dirty="0" smtClean="0"/>
              <a:t>and </a:t>
            </a:r>
            <a:r>
              <a:rPr lang="en-US" dirty="0"/>
              <a:t>their owners</a:t>
            </a:r>
            <a:br>
              <a:rPr lang="en-US" dirty="0"/>
            </a:br>
            <a:r>
              <a:rPr lang="en-US" dirty="0"/>
              <a:t>• Ability to work closely with veterinarians </a:t>
            </a:r>
            <a:br>
              <a:rPr lang="en-US" dirty="0"/>
            </a:br>
            <a:r>
              <a:rPr lang="en-US" dirty="0"/>
              <a:t>• Strong knowledge base in pharmacy and the willingness to compound </a:t>
            </a:r>
            <a:br>
              <a:rPr lang="en-US" dirty="0"/>
            </a:br>
            <a:r>
              <a:rPr lang="en-US" dirty="0" smtClean="0"/>
              <a:t>	prescriptions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Ability to solve problems, prepare products, teach and consult with </a:t>
            </a:r>
            <a:br>
              <a:rPr lang="en-US" dirty="0"/>
            </a:br>
            <a:r>
              <a:rPr lang="en-US" dirty="0" smtClean="0"/>
              <a:t>	healthcare </a:t>
            </a:r>
            <a:r>
              <a:rPr lang="en-US" dirty="0"/>
              <a:t>workers and pet owners 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Background in animal husbandry may be preferred </a:t>
            </a:r>
            <a:br>
              <a:rPr lang="en-US" dirty="0"/>
            </a:br>
            <a:r>
              <a:rPr lang="en-US" dirty="0"/>
              <a:t>• Membership in the Society of Veterinary Hospital Pharmacists (SVHP) or </a:t>
            </a:r>
            <a:br>
              <a:rPr lang="en-US" dirty="0"/>
            </a:br>
            <a:r>
              <a:rPr lang="en-US" dirty="0" smtClean="0"/>
              <a:t>	American </a:t>
            </a:r>
            <a:r>
              <a:rPr lang="en-US" dirty="0"/>
              <a:t>College of Veterinary Pharmacists (AVCP), and/or special </a:t>
            </a:r>
            <a:r>
              <a:rPr lang="en-US" dirty="0" smtClean="0"/>
              <a:t>	training</a:t>
            </a:r>
            <a:r>
              <a:rPr lang="en-US" dirty="0"/>
              <a:t> </a:t>
            </a:r>
            <a:r>
              <a:rPr lang="en-US" dirty="0" smtClean="0"/>
              <a:t>or </a:t>
            </a:r>
            <a:r>
              <a:rPr lang="en-US" dirty="0"/>
              <a:t>certiﬁcation by them may be preferred</a:t>
            </a:r>
            <a:br>
              <a:rPr lang="en-US" dirty="0"/>
            </a:b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Specialized veterinary pharmacies</a:t>
            </a:r>
            <a:br>
              <a:rPr lang="en-US" dirty="0"/>
            </a:br>
            <a:r>
              <a:rPr lang="en-US" dirty="0"/>
              <a:t>• Veterinary schools</a:t>
            </a:r>
            <a:br>
              <a:rPr lang="en-US" dirty="0"/>
            </a:br>
            <a:r>
              <a:rPr lang="en-US" dirty="0"/>
              <a:t>• Animal clinics</a:t>
            </a:r>
            <a:br>
              <a:rPr lang="en-US" dirty="0"/>
            </a:br>
            <a:r>
              <a:rPr lang="en-US" dirty="0"/>
              <a:t>• Animal hospitals </a:t>
            </a:r>
            <a:br>
              <a:rPr lang="en-US" dirty="0"/>
            </a:br>
            <a:r>
              <a:rPr lang="en-US" dirty="0"/>
              <a:t>• Rescue centers</a:t>
            </a:r>
            <a:br>
              <a:rPr lang="en-US" dirty="0"/>
            </a:br>
            <a:r>
              <a:rPr lang="en-US" dirty="0"/>
              <a:t>• Universities</a:t>
            </a:r>
            <a:br>
              <a:rPr lang="en-US" dirty="0"/>
            </a:br>
            <a:r>
              <a:rPr lang="en-US" dirty="0"/>
              <a:t>• Compounding pharmacies </a:t>
            </a:r>
            <a:br>
              <a:rPr lang="en-US" dirty="0"/>
            </a:br>
            <a:r>
              <a:rPr lang="en-US" dirty="0"/>
              <a:t>• Chain pharmacies</a:t>
            </a:r>
          </a:p>
        </p:txBody>
      </p:sp>
    </p:spTree>
    <p:extLst>
      <p:ext uri="{BB962C8B-B14F-4D97-AF65-F5344CB8AC3E}">
        <p14:creationId xmlns:p14="http://schemas.microsoft.com/office/powerpoint/2010/main" xmlns="" val="192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INDUSTRY BASED 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Ability to meet technical demands and perform </a:t>
            </a:r>
            <a:r>
              <a:rPr lang="en-US" dirty="0" smtClean="0"/>
              <a:t>	scientiﬁc </a:t>
            </a:r>
            <a:r>
              <a:rPr lang="en-US" dirty="0"/>
              <a:t>duties</a:t>
            </a:r>
            <a:br>
              <a:rPr lang="en-US" dirty="0"/>
            </a:br>
            <a:r>
              <a:rPr lang="en-US" dirty="0"/>
              <a:t>• Administrative, management, and/or business skills </a:t>
            </a:r>
            <a:r>
              <a:rPr lang="en-US" dirty="0" smtClean="0"/>
              <a:t>	may </a:t>
            </a:r>
            <a:r>
              <a:rPr lang="en-US" dirty="0"/>
              <a:t>be useful</a:t>
            </a:r>
            <a:br>
              <a:rPr lang="en-US" dirty="0"/>
            </a:br>
            <a:r>
              <a:rPr lang="en-US" dirty="0"/>
              <a:t>• Sales and/or marketing skills may be useful</a:t>
            </a:r>
            <a:br>
              <a:rPr lang="en-US" dirty="0"/>
            </a:br>
            <a:r>
              <a:rPr lang="en-US" dirty="0"/>
              <a:t>• Excellent communication skills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Experience in the discipline of interest</a:t>
            </a:r>
            <a:br>
              <a:rPr lang="en-US" dirty="0"/>
            </a:br>
            <a:r>
              <a:rPr lang="en-US" dirty="0"/>
              <a:t>• Exceptional credentials for those interested in </a:t>
            </a:r>
            <a:r>
              <a:rPr lang="en-US" dirty="0" smtClean="0"/>
              <a:t>the 	research </a:t>
            </a:r>
            <a:r>
              <a:rPr lang="en-US" dirty="0"/>
              <a:t>area</a:t>
            </a:r>
            <a:br>
              <a:rPr lang="en-US" dirty="0"/>
            </a:b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Pharmaceutical companies</a:t>
            </a:r>
            <a:br>
              <a:rPr lang="en-US" dirty="0"/>
            </a:br>
            <a:r>
              <a:rPr lang="en-US" dirty="0"/>
              <a:t>• Biotechnology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7752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of Pharmacy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Has been around since the beginning of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Plants used as medicine (to this day)</a:t>
            </a:r>
          </a:p>
          <a:p>
            <a:pPr lvl="1"/>
            <a:r>
              <a:rPr lang="en-US" dirty="0" smtClean="0"/>
              <a:t>First pharmacies established in India as </a:t>
            </a:r>
            <a:r>
              <a:rPr lang="en-US" dirty="0" err="1" smtClean="0"/>
              <a:t>Ayurvedic</a:t>
            </a:r>
            <a:r>
              <a:rPr lang="en-US" dirty="0" smtClean="0"/>
              <a:t> medicine</a:t>
            </a:r>
            <a:endParaRPr lang="en-US" dirty="0"/>
          </a:p>
          <a:p>
            <a:pPr lvl="1"/>
            <a:r>
              <a:rPr lang="en-US" dirty="0" smtClean="0"/>
              <a:t>Ancient Egyptian pharmacopeia on papyrus</a:t>
            </a:r>
          </a:p>
          <a:p>
            <a:pPr lvl="1"/>
            <a:r>
              <a:rPr lang="en-US" dirty="0" smtClean="0"/>
              <a:t>Ancient Greece had groups of individuals who were experts in pharmaceuticals during the Golden Islamic Age</a:t>
            </a:r>
          </a:p>
          <a:p>
            <a:pPr lvl="1"/>
            <a:r>
              <a:rPr lang="en-US" dirty="0" smtClean="0"/>
              <a:t>Japan had men who were pharmacists in their time and they were highly regarded and respected by the Imperial Palace during the year 700’s</a:t>
            </a:r>
          </a:p>
          <a:p>
            <a:pPr lvl="1"/>
            <a:r>
              <a:rPr lang="en-US" dirty="0" smtClean="0"/>
              <a:t>Ancient Chinese pharmacy manuals compiled in Han Dynasty from year 1 AD found in tombs.  These had detailed descriptions of ailments and their treatments.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9331" y="5987534"/>
            <a:ext cx="676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 JULIAN" panose="02000000000000000000" pitchFamily="2" charset="0"/>
              </a:rPr>
              <a:t>Always has been a respectable profession since ancient times</a:t>
            </a:r>
            <a:endParaRPr lang="en-US" b="1" i="1" dirty="0">
              <a:solidFill>
                <a:schemeClr val="bg1">
                  <a:lumMod val="95000"/>
                  <a:lumOff val="5000"/>
                </a:schemeClr>
              </a:solidFill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REGULATORY PHARMACIST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en-US" dirty="0" smtClean="0"/>
              <a:t>What </a:t>
            </a:r>
            <a:r>
              <a:rPr lang="en-US" dirty="0"/>
              <a:t>do you need? </a:t>
            </a:r>
            <a:br>
              <a:rPr lang="en-US" dirty="0"/>
            </a:br>
            <a:r>
              <a:rPr lang="en-US" dirty="0"/>
              <a:t>• Project management/organizational skills</a:t>
            </a:r>
            <a:br>
              <a:rPr lang="en-US" dirty="0"/>
            </a:br>
            <a:r>
              <a:rPr lang="en-US" dirty="0"/>
              <a:t>• Negotiation and communication skills  </a:t>
            </a:r>
            <a:br>
              <a:rPr lang="en-US" dirty="0"/>
            </a:br>
            <a:r>
              <a:rPr lang="en-US" dirty="0"/>
              <a:t>• Understanding of the scientiﬁc and </a:t>
            </a:r>
            <a:r>
              <a:rPr lang="en-US" dirty="0" smtClean="0"/>
              <a:t>	technical </a:t>
            </a:r>
            <a:r>
              <a:rPr lang="en-US" dirty="0"/>
              <a:t>background of products </a:t>
            </a:r>
            <a:br>
              <a:rPr lang="en-US" dirty="0"/>
            </a:br>
            <a:r>
              <a:rPr lang="en-US" dirty="0"/>
              <a:t>• Willingness to keep up to date with </a:t>
            </a:r>
            <a:r>
              <a:rPr lang="en-US" dirty="0" smtClean="0"/>
              <a:t>	regulatory </a:t>
            </a:r>
            <a:r>
              <a:rPr lang="en-US" dirty="0"/>
              <a:t>policies and procedures</a:t>
            </a:r>
            <a:br>
              <a:rPr lang="en-US" dirty="0"/>
            </a:b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Where </a:t>
            </a:r>
            <a:r>
              <a:rPr lang="en-US" dirty="0"/>
              <a:t>will you practice?</a:t>
            </a:r>
            <a:br>
              <a:rPr lang="en-US" dirty="0"/>
            </a:br>
            <a:r>
              <a:rPr lang="en-US" dirty="0"/>
              <a:t>• Associations</a:t>
            </a:r>
            <a:br>
              <a:rPr lang="en-US" dirty="0"/>
            </a:br>
            <a:r>
              <a:rPr lang="en-US" dirty="0"/>
              <a:t>• Government</a:t>
            </a:r>
            <a:br>
              <a:rPr lang="en-US" dirty="0"/>
            </a:br>
            <a:r>
              <a:rPr lang="en-US" dirty="0"/>
              <a:t>• Consulting companies</a:t>
            </a:r>
            <a:br>
              <a:rPr lang="en-US" dirty="0"/>
            </a:br>
            <a:r>
              <a:rPr lang="en-US" dirty="0"/>
              <a:t>• Pharmaceutical companies</a:t>
            </a:r>
            <a:br>
              <a:rPr lang="en-US" dirty="0"/>
            </a:br>
            <a:r>
              <a:rPr lang="en-US" dirty="0"/>
              <a:t>• Universities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4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PHARMACISTS IN NON-TRADITIONAL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Information Technology Pharmacists</a:t>
            </a:r>
          </a:p>
          <a:p>
            <a:pPr marL="64008" indent="0">
              <a:buNone/>
            </a:pPr>
            <a:r>
              <a:rPr lang="en-US" dirty="0"/>
              <a:t>	</a:t>
            </a:r>
            <a:r>
              <a:rPr lang="en-US" dirty="0" smtClean="0"/>
              <a:t>Expert programmers and managers of 	EPIC, EHR, etc…</a:t>
            </a:r>
          </a:p>
          <a:p>
            <a:pPr marL="64008" indent="0">
              <a:buNone/>
            </a:pPr>
            <a:r>
              <a:rPr lang="en-US" dirty="0" smtClean="0"/>
              <a:t>The </a:t>
            </a:r>
            <a:r>
              <a:rPr lang="en-US" dirty="0"/>
              <a:t>Pharmacist Attorney</a:t>
            </a:r>
            <a:br>
              <a:rPr lang="en-US" dirty="0"/>
            </a:br>
            <a:r>
              <a:rPr lang="en-US" dirty="0"/>
              <a:t>The Pharmacist in Financial Industry</a:t>
            </a:r>
            <a:br>
              <a:rPr lang="en-US" dirty="0"/>
            </a:br>
            <a:r>
              <a:rPr lang="en-US" dirty="0"/>
              <a:t>The Ofﬁce Based Pharmacist</a:t>
            </a:r>
            <a:br>
              <a:rPr lang="en-US" dirty="0"/>
            </a:br>
            <a:r>
              <a:rPr lang="en-US" dirty="0"/>
              <a:t>The Pharmacist in an Advertising Agency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0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LIST OF PHARMACY SCHOOLS IN CALIFORNIA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 tooltip="California Health Sciences University (page does not exist)"/>
              </a:rPr>
              <a:t>California Health Sciences University</a:t>
            </a:r>
            <a:r>
              <a:rPr lang="en-US" dirty="0"/>
              <a:t> - School of </a:t>
            </a:r>
            <a:r>
              <a:rPr lang="en-US" dirty="0" smtClean="0"/>
              <a:t>Pharmacy, Clovis, California</a:t>
            </a:r>
            <a:endParaRPr lang="en-US" dirty="0"/>
          </a:p>
          <a:p>
            <a:r>
              <a:rPr lang="en-US" dirty="0">
                <a:hlinkClick r:id="rId3" tooltip="California Northstate University College of Pharmacy"/>
              </a:rPr>
              <a:t>California </a:t>
            </a:r>
            <a:r>
              <a:rPr lang="en-US" dirty="0" err="1">
                <a:hlinkClick r:id="rId3" tooltip="California Northstate University College of Pharmacy"/>
              </a:rPr>
              <a:t>Northstate</a:t>
            </a:r>
            <a:r>
              <a:rPr lang="en-US" dirty="0">
                <a:hlinkClick r:id="rId3" tooltip="California Northstate University College of Pharmacy"/>
              </a:rPr>
              <a:t> University College of Pharmacy</a:t>
            </a:r>
            <a:r>
              <a:rPr lang="en-US" dirty="0"/>
              <a:t> - Sacramento, CA</a:t>
            </a:r>
          </a:p>
          <a:p>
            <a:r>
              <a:rPr lang="en-US" u="sng" dirty="0">
                <a:hlinkClick r:id="rId4" tooltip="Loma Linda University"/>
              </a:rPr>
              <a:t>Loma Linda University</a:t>
            </a:r>
            <a:r>
              <a:rPr lang="en-US" dirty="0"/>
              <a:t> - School of </a:t>
            </a:r>
            <a:r>
              <a:rPr lang="en-US" dirty="0" smtClean="0"/>
              <a:t>Pharmacy, Loma Linda, California</a:t>
            </a:r>
            <a:endParaRPr lang="en-US" dirty="0"/>
          </a:p>
          <a:p>
            <a:r>
              <a:rPr lang="en-US" dirty="0">
                <a:hlinkClick r:id="rId5" tooltip="Skaggs School of Pharmacy &amp; Pharmaceutical Science"/>
              </a:rPr>
              <a:t>Skaggs School of Pharmacy &amp; Pharmaceutical Science</a:t>
            </a:r>
            <a:r>
              <a:rPr lang="en-US" dirty="0"/>
              <a:t> - University of California, San Diego</a:t>
            </a:r>
          </a:p>
          <a:p>
            <a:r>
              <a:rPr lang="en-US" dirty="0" err="1">
                <a:hlinkClick r:id="rId6" tooltip="Touro University California"/>
              </a:rPr>
              <a:t>Touro</a:t>
            </a:r>
            <a:r>
              <a:rPr lang="en-US" dirty="0">
                <a:hlinkClick r:id="rId6" tooltip="Touro University California"/>
              </a:rPr>
              <a:t> University California</a:t>
            </a:r>
            <a:r>
              <a:rPr lang="en-US" dirty="0"/>
              <a:t> - College of </a:t>
            </a:r>
            <a:r>
              <a:rPr lang="en-US" dirty="0" smtClean="0"/>
              <a:t>Pharmacy, Vallejo, California</a:t>
            </a:r>
            <a:endParaRPr lang="en-US" dirty="0"/>
          </a:p>
          <a:p>
            <a:r>
              <a:rPr lang="en-US" dirty="0">
                <a:hlinkClick r:id="rId7" tooltip="University of California, San Francisco"/>
              </a:rPr>
              <a:t>University of California, San Francisco</a:t>
            </a:r>
            <a:r>
              <a:rPr lang="en-US" dirty="0"/>
              <a:t> - School of </a:t>
            </a:r>
            <a:r>
              <a:rPr lang="en-US" dirty="0" smtClean="0"/>
              <a:t>Pharmacy, San Francisco, California</a:t>
            </a:r>
            <a:endParaRPr lang="en-US" dirty="0"/>
          </a:p>
          <a:p>
            <a:r>
              <a:rPr lang="en-US" dirty="0">
                <a:hlinkClick r:id="rId8" tooltip="University of the Pacific (United States)"/>
              </a:rPr>
              <a:t>University of the Pacific</a:t>
            </a:r>
            <a:r>
              <a:rPr lang="en-US" dirty="0"/>
              <a:t> - Thomas J. Long School of Pharmacy &amp; Health </a:t>
            </a:r>
            <a:r>
              <a:rPr lang="en-US" dirty="0" smtClean="0"/>
              <a:t>Science, Stockton, California</a:t>
            </a:r>
            <a:endParaRPr lang="en-US" dirty="0"/>
          </a:p>
          <a:p>
            <a:r>
              <a:rPr lang="en-US" dirty="0">
                <a:hlinkClick r:id="rId9" tooltip="University of Southern California"/>
              </a:rPr>
              <a:t>University of Southern California</a:t>
            </a:r>
            <a:r>
              <a:rPr lang="en-US" dirty="0"/>
              <a:t> - School of </a:t>
            </a:r>
            <a:r>
              <a:rPr lang="en-US" dirty="0" smtClean="0"/>
              <a:t>Pharmacy, Los Angeles, California</a:t>
            </a:r>
            <a:endParaRPr lang="en-US" dirty="0"/>
          </a:p>
          <a:p>
            <a:r>
              <a:rPr lang="en-US" dirty="0">
                <a:hlinkClick r:id="rId10" tooltip="West Coast University"/>
              </a:rPr>
              <a:t>West Coast University</a:t>
            </a:r>
            <a:r>
              <a:rPr lang="en-US" dirty="0"/>
              <a:t> (to launch Los Angeles Campus in 2013) - College of Pharmacy</a:t>
            </a:r>
          </a:p>
          <a:p>
            <a:r>
              <a:rPr lang="en-US" dirty="0">
                <a:hlinkClick r:id="rId11" tooltip="Western University of Health Sciences"/>
              </a:rPr>
              <a:t>Western University of Health Sciences</a:t>
            </a:r>
            <a:r>
              <a:rPr lang="en-US" dirty="0"/>
              <a:t> - College of </a:t>
            </a:r>
            <a:r>
              <a:rPr lang="en-US" dirty="0" smtClean="0"/>
              <a:t>Pharmacy in Pomona, </a:t>
            </a:r>
            <a:r>
              <a:rPr lang="en-US" dirty="0" err="1" smtClean="0"/>
              <a:t>Callifornia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23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MUCH DOES A PHARMACIST EARN?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1"/>
            <a:ext cx="913476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153025"/>
            <a:ext cx="763061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Remember…this is just an average</a:t>
            </a:r>
          </a:p>
          <a:p>
            <a:r>
              <a:rPr lang="en-US" sz="2800" dirty="0" smtClean="0"/>
              <a:t>Some expert in their fields earn much more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or example, Consultants and EPIC pharmacists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158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PROSPECTS IN PHARMACY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" indent="0" fontAlgn="base">
              <a:buNone/>
            </a:pPr>
            <a:r>
              <a:rPr lang="en-US" dirty="0"/>
              <a:t>Outlook</a:t>
            </a:r>
          </a:p>
          <a:p>
            <a:pPr fontAlgn="base"/>
            <a:r>
              <a:rPr lang="en-US" dirty="0"/>
              <a:t>The BLS </a:t>
            </a:r>
            <a:r>
              <a:rPr lang="en-US" dirty="0" smtClean="0"/>
              <a:t>(Bureau of Labor Statistics) expects </a:t>
            </a:r>
            <a:r>
              <a:rPr lang="en-US" dirty="0"/>
              <a:t>employment for pharmacists as a whole to grow by as much as 25 percent through 2020. This is nearly twice the national average for all U.S. occupations, an estimated growth of 14 percent. Being a relatively large field, the 25 percent growth should work out to the creation of almost 70,000 new jobs over the course of a decade. However, job prospects will likely be better for clinical pharmacists as many clinics, nursing homes and outpatient care centers are in need of qualified candidates.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2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TO FIND OUT MORE…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https://www.google.com/search?q=pfizer+pharmacy+career+guide&amp;oq=pfizer+pharmacy+&amp;</a:t>
            </a:r>
            <a:r>
              <a:rPr lang="en-US" dirty="0" smtClean="0">
                <a:hlinkClick r:id="rId2"/>
              </a:rPr>
              <a:t>aqs=chrome.2.69i57j0l5.7667j0j8&amp;sourceid=chrome&amp;es_sm=93&amp;ie=UTF-8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www.pharmacist.com/career-option-profiles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careerplanning.about.com/od/occupations/p/pharmacist.htm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www.kaiserpermanentejobs.org/videos/Pharmacy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explorehealthcareers.org/en/Career/14/Pharmacist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532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Thank-you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the best for your future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1600200"/>
            <a:ext cx="6425561" cy="48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65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097840" cy="37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6928" y="6211669"/>
            <a:ext cx="5713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http://en.wikipedia.org/wiki/History_of_pharmacy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2192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8183" y="4387334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Ancient pharmacopeia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11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Pharmacy – One of the most noble professions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Pharmacists are amongst the most trusted professionals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71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DEFINITION OF A PHARMACIST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9100" y="762000"/>
            <a:ext cx="8229600" cy="13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</a:rPr>
              <a:t>phar·ma·cist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 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noun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 \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Lucida Sans Unicode" pitchFamily="34" charset="0"/>
                <a:cs typeface="Lucida Sans Unicode" pitchFamily="34" charset="0"/>
              </a:rPr>
              <a:t>ˈ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</a:rPr>
              <a:t>fär-mə-sist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\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: a person whose job is to prepare and sell the drugs and medicines that a doctor prescribes for patients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9221" name="Picture 5" descr="https://encrypted-tbn1.gstatic.com/images?q=tbn:ANd9GcRnJpB3T_7tz3W0sWlKLFzni1NIY3VyNHu72t--vICdic1wuQ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47" y="3361267"/>
            <a:ext cx="4392613" cy="32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990" y="3361267"/>
            <a:ext cx="2142107" cy="321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8047" y="2133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SYNONYMS: APOTHECARY, DRUGGIST, CHEMIST (BRITAIN)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253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lV-cZMopWDG-_oXc0D2-IX_JIDjUyqxd2SXlHbSsyNPE68lj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162300" cy="23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124200"/>
            <a:ext cx="139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Past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1464" y="5665857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Present</a:t>
            </a:r>
            <a:endParaRPr lang="en-US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300" y="2667000"/>
            <a:ext cx="4272356" cy="284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49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Pharmacists plays an essential role as part of the healthcare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070192"/>
          </a:xfrm>
        </p:spPr>
        <p:txBody>
          <a:bodyPr/>
          <a:lstStyle/>
          <a:p>
            <a:r>
              <a:rPr lang="en-US" dirty="0" smtClean="0"/>
              <a:t>Drug delivery and medication safety</a:t>
            </a:r>
          </a:p>
          <a:p>
            <a:r>
              <a:rPr lang="en-US" dirty="0" smtClean="0"/>
              <a:t>Patient education and support</a:t>
            </a:r>
          </a:p>
          <a:p>
            <a:r>
              <a:rPr lang="en-US" dirty="0" smtClean="0"/>
              <a:t>Monitoring drug therapy</a:t>
            </a:r>
          </a:p>
          <a:p>
            <a:r>
              <a:rPr lang="en-US" dirty="0" smtClean="0"/>
              <a:t>Teaming with other health care providers</a:t>
            </a:r>
          </a:p>
          <a:p>
            <a:r>
              <a:rPr lang="en-US" dirty="0" smtClean="0"/>
              <a:t>Research and clinical studies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02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thics, regulations and </a:t>
            </a:r>
            <a:br>
              <a:rPr lang="en-US" dirty="0" smtClean="0"/>
            </a:br>
            <a:r>
              <a:rPr lang="en-US" dirty="0" smtClean="0"/>
              <a:t>standards of pharmacy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 phase of Pharmacy practice is regulated by the State Board of Pharmacy </a:t>
            </a:r>
          </a:p>
          <a:p>
            <a:pPr lvl="1"/>
            <a:r>
              <a:rPr lang="en-US" dirty="0" smtClean="0"/>
              <a:t>Licensing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esting 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Dispensing</a:t>
            </a:r>
          </a:p>
          <a:p>
            <a:pPr lvl="1"/>
            <a:r>
              <a:rPr lang="en-US" dirty="0" smtClean="0"/>
              <a:t>Advertising</a:t>
            </a:r>
          </a:p>
          <a:p>
            <a:r>
              <a:rPr lang="en-US" dirty="0" smtClean="0"/>
              <a:t>Protecting the public is the primary goal of the State board of Pharmacy</a:t>
            </a:r>
          </a:p>
          <a:p>
            <a:r>
              <a:rPr lang="en-US" dirty="0" smtClean="0"/>
              <a:t>Each state has their own Board of Pharmacy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05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400</TotalTime>
  <Words>785</Words>
  <Application>Microsoft Office PowerPoint</Application>
  <PresentationFormat>On-screen Show (4:3)</PresentationFormat>
  <Paragraphs>186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Verve</vt:lpstr>
      <vt:lpstr>Welcome!</vt:lpstr>
      <vt:lpstr>INTRODUCTION</vt:lpstr>
      <vt:lpstr>History of Pharmacy</vt:lpstr>
      <vt:lpstr>Slide 4</vt:lpstr>
      <vt:lpstr>Pharmacy – One of the most noble professions</vt:lpstr>
      <vt:lpstr>DEFINITION OF A PHARMACIST</vt:lpstr>
      <vt:lpstr>Slide 7</vt:lpstr>
      <vt:lpstr>Pharmacists plays an essential role as part of the healthcare team</vt:lpstr>
      <vt:lpstr>Ethics, regulations and  standards of pharmacy</vt:lpstr>
      <vt:lpstr>REQUIREMENTS TO PRACTICE AS A PHARMACIST</vt:lpstr>
      <vt:lpstr>Areas of Pharmacy Practice  Different types of pharmacists</vt:lpstr>
      <vt:lpstr>ACADEMIC PHARMACIST</vt:lpstr>
      <vt:lpstr>COMMUNITY PHARMACIST</vt:lpstr>
      <vt:lpstr>HOSPITAL PHARMACIST</vt:lpstr>
      <vt:lpstr>Slide 15</vt:lpstr>
      <vt:lpstr>Slide 16</vt:lpstr>
      <vt:lpstr>MANAGED CARE PHARMACIST</vt:lpstr>
      <vt:lpstr>NUCLEAR PHARMACIST</vt:lpstr>
      <vt:lpstr>HOME HEALTH CARE PHARMACIST</vt:lpstr>
      <vt:lpstr>HOSPICE PHARMACIST</vt:lpstr>
      <vt:lpstr>POISON CONTROL PHARMACIST</vt:lpstr>
      <vt:lpstr>COMPOUNDING PHARMACIST</vt:lpstr>
      <vt:lpstr>LONG TERM CARE PHARMACIST</vt:lpstr>
      <vt:lpstr>MILITARY PHARMACIST</vt:lpstr>
      <vt:lpstr>ONCOLOGY PHARMACIST</vt:lpstr>
      <vt:lpstr>PEDIATRIC PHARMACIST</vt:lpstr>
      <vt:lpstr>PSYCHIATRIC PHARMACIST</vt:lpstr>
      <vt:lpstr>VETERNARY PHARMACIST</vt:lpstr>
      <vt:lpstr>INDUSTRY BASED PHARMACIST</vt:lpstr>
      <vt:lpstr>REGULATORY PHARMACIST</vt:lpstr>
      <vt:lpstr>PHARMACISTS IN NON-TRADITIONAL SETTINGS</vt:lpstr>
      <vt:lpstr>LIST OF PHARMACY SCHOOLS IN CALIFORNIA</vt:lpstr>
      <vt:lpstr>HOW MUCH DOES A PHARMACIST EARN?</vt:lpstr>
      <vt:lpstr>FUTURE PROSPECTS IN PHARMACY </vt:lpstr>
      <vt:lpstr>TO FIND OUT MORE…</vt:lpstr>
      <vt:lpstr>Thank-you  All the best for your future</vt:lpstr>
    </vt:vector>
  </TitlesOfParts>
  <Company>Unknown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</dc:creator>
  <cp:lastModifiedBy>ABly</cp:lastModifiedBy>
  <cp:revision>32</cp:revision>
  <dcterms:created xsi:type="dcterms:W3CDTF">2014-05-28T00:44:33Z</dcterms:created>
  <dcterms:modified xsi:type="dcterms:W3CDTF">2014-05-28T20:37:04Z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